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638" r:id="rId2"/>
    <p:sldId id="640" r:id="rId3"/>
    <p:sldId id="636" r:id="rId4"/>
    <p:sldId id="637" r:id="rId5"/>
    <p:sldId id="504" r:id="rId6"/>
    <p:sldId id="641" r:id="rId7"/>
    <p:sldId id="572" r:id="rId8"/>
    <p:sldId id="623" r:id="rId9"/>
    <p:sldId id="629" r:id="rId10"/>
    <p:sldId id="624" r:id="rId11"/>
    <p:sldId id="625" r:id="rId12"/>
    <p:sldId id="627" r:id="rId13"/>
    <p:sldId id="628" r:id="rId14"/>
    <p:sldId id="571" r:id="rId15"/>
    <p:sldId id="580" r:id="rId16"/>
    <p:sldId id="621" r:id="rId17"/>
    <p:sldId id="581" r:id="rId18"/>
    <p:sldId id="585" r:id="rId19"/>
    <p:sldId id="586" r:id="rId20"/>
    <p:sldId id="622" r:id="rId21"/>
    <p:sldId id="575" r:id="rId22"/>
    <p:sldId id="577" r:id="rId23"/>
    <p:sldId id="587" r:id="rId24"/>
    <p:sldId id="588" r:id="rId25"/>
    <p:sldId id="618" r:id="rId26"/>
    <p:sldId id="574" r:id="rId27"/>
    <p:sldId id="601" r:id="rId28"/>
    <p:sldId id="602" r:id="rId29"/>
    <p:sldId id="606" r:id="rId30"/>
    <p:sldId id="607" r:id="rId31"/>
    <p:sldId id="603" r:id="rId32"/>
    <p:sldId id="611" r:id="rId33"/>
    <p:sldId id="433" r:id="rId34"/>
    <p:sldId id="63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FFFF00"/>
    <a:srgbClr val="00FF00"/>
    <a:srgbClr val="FF00FF"/>
    <a:srgbClr val="FF0066"/>
    <a:srgbClr val="000066"/>
    <a:srgbClr val="008080"/>
    <a:srgbClr val="660033"/>
    <a:srgbClr val="FF99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7" d="100"/>
          <a:sy n="107" d="100"/>
        </p:scale>
        <p:origin x="-306" y="21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90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1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7408CEC-8E89-423E-9F75-DEF2075674A0}" type="slidenum">
              <a:rPr lang="en-US"/>
              <a:pPr>
                <a:defRPr/>
              </a:pPr>
              <a:t>‹#›</a:t>
            </a:fld>
            <a:endParaRPr lang="en-US"/>
          </a:p>
        </p:txBody>
      </p:sp>
    </p:spTree>
    <p:extLst>
      <p:ext uri="{BB962C8B-B14F-4D97-AF65-F5344CB8AC3E}">
        <p14:creationId xmlns="" xmlns:p14="http://schemas.microsoft.com/office/powerpoint/2010/main" val="2843163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a:t>
            </a:fld>
            <a:endParaRPr lang="en-US"/>
          </a:p>
        </p:txBody>
      </p:sp>
    </p:spTree>
    <p:extLst>
      <p:ext uri="{BB962C8B-B14F-4D97-AF65-F5344CB8AC3E}">
        <p14:creationId xmlns="" xmlns:p14="http://schemas.microsoft.com/office/powerpoint/2010/main" val="1672333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smtClean="0"/>
              <a:t>- Kề hoạch phải phù hợp, có lộ trình thực hiện từng tháng (Bác thăm Cty Than Quảng Ninh saiu ĐH 3).</a:t>
            </a:r>
          </a:p>
          <a:p>
            <a:pPr algn="just"/>
            <a:r>
              <a:rPr lang="en-US" sz="1800" smtClean="0"/>
              <a:t>+ Phân công, giao việc</a:t>
            </a:r>
          </a:p>
          <a:p>
            <a:pPr algn="just"/>
            <a:r>
              <a:rPr lang="en-US" sz="1800" smtClean="0"/>
              <a:t>+ Đánh giá, rút kinh nghiệm việc làn được, chưa được</a:t>
            </a:r>
          </a:p>
          <a:p>
            <a:pPr algn="just"/>
            <a:r>
              <a:rPr lang="en-US" sz="1800" smtClean="0"/>
              <a:t>- Một số địa phương nợ trong XD NTM.</a:t>
            </a:r>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10</a:t>
            </a:fld>
            <a:endParaRPr lang="en-US"/>
          </a:p>
        </p:txBody>
      </p:sp>
    </p:spTree>
    <p:extLst>
      <p:ext uri="{BB962C8B-B14F-4D97-AF65-F5344CB8AC3E}">
        <p14:creationId xmlns="" xmlns:p14="http://schemas.microsoft.com/office/powerpoint/2010/main" val="2792040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495800"/>
          </a:xfrm>
        </p:spPr>
        <p:txBody>
          <a:bodyPr/>
          <a:lstStyle/>
          <a:p>
            <a:r>
              <a:rPr lang="en-US" sz="1800" smtClean="0"/>
              <a:t>- CN M-L (tư</a:t>
            </a:r>
            <a:r>
              <a:rPr lang="en-US" sz="1800" baseline="0" smtClean="0"/>
              <a:t> tưởng phải thông)</a:t>
            </a:r>
          </a:p>
          <a:p>
            <a:r>
              <a:rPr lang="en-US" sz="1800" smtClean="0"/>
              <a:t>- Việc</a:t>
            </a:r>
            <a:r>
              <a:rPr lang="en-US" sz="1800" baseline="0" smtClean="0"/>
              <a:t> gì có lợi cho dân thì làm</a:t>
            </a:r>
          </a:p>
          <a:p>
            <a:r>
              <a:rPr lang="en-US" sz="1800" smtClean="0"/>
              <a:t>- “Dĩ</a:t>
            </a:r>
            <a:r>
              <a:rPr lang="en-US" sz="1800" baseline="0" smtClean="0"/>
              <a:t> bất biến, ứng vạn biến”</a:t>
            </a:r>
          </a:p>
          <a:p>
            <a:pPr marL="171450" indent="-171450">
              <a:buFontTx/>
              <a:buChar char="-"/>
            </a:pPr>
            <a:r>
              <a:rPr lang="en-US" sz="1800" baseline="0" smtClean="0"/>
              <a:t>Linh hoạt: </a:t>
            </a:r>
          </a:p>
          <a:p>
            <a:r>
              <a:rPr lang="en-US" sz="1800" smtClean="0"/>
              <a:t>+ Cương lĩnh tháng 2/1930.</a:t>
            </a:r>
            <a:endParaRPr lang="en-US" sz="1800" baseline="0" smtClean="0"/>
          </a:p>
          <a:p>
            <a:r>
              <a:rPr lang="en-US" sz="1800" smtClean="0"/>
              <a:t>+ </a:t>
            </a:r>
            <a:r>
              <a:rPr lang="en-US" sz="1800" baseline="0" smtClean="0"/>
              <a:t>“Tuần lễ vàng”	- Tranh thủ các nước</a:t>
            </a:r>
          </a:p>
          <a:p>
            <a:r>
              <a:rPr lang="en-US" sz="1800">
                <a:latin typeface="Arial" pitchFamily="34" charset="0"/>
                <a:cs typeface="Arial" pitchFamily="34" charset="0"/>
              </a:rPr>
              <a:t>	</a:t>
            </a:r>
            <a:r>
              <a:rPr lang="en-US" sz="1800" smtClean="0">
                <a:latin typeface="Arial" pitchFamily="34" charset="0"/>
                <a:cs typeface="Arial" pitchFamily="34" charset="0"/>
              </a:rPr>
              <a:t>	- </a:t>
            </a:r>
            <a:r>
              <a:rPr lang="en-US" sz="1800" baseline="0" smtClean="0">
                <a:latin typeface="Arial" pitchFamily="34" charset="0"/>
                <a:cs typeface="Arial" pitchFamily="34" charset="0"/>
              </a:rPr>
              <a:t>Phát huy nội lực</a:t>
            </a:r>
            <a:endParaRPr lang="en-US" sz="1800" smtClean="0">
              <a:latin typeface="Arial" pitchFamily="34" charset="0"/>
              <a:cs typeface="Arial" pitchFamily="34" charset="0"/>
            </a:endParaRPr>
          </a:p>
          <a:p>
            <a:r>
              <a:rPr lang="en-US" sz="1800" smtClean="0">
                <a:latin typeface="Arial" pitchFamily="34" charset="0"/>
                <a:cs typeface="Arial" pitchFamily="34" charset="0"/>
              </a:rPr>
              <a:t>+  </a:t>
            </a:r>
            <a:r>
              <a:rPr lang="en-US" sz="1800" baseline="0" smtClean="0">
                <a:latin typeface="Arial" pitchFamily="34" charset="0"/>
                <a:cs typeface="Arial" pitchFamily="34" charset="0"/>
              </a:rPr>
              <a:t>Linh hoạt biện pháp trong chống giặc dốt, giặc đói, giặc ngoại xâm.</a:t>
            </a:r>
          </a:p>
          <a:p>
            <a:pPr marL="285750" indent="-285750">
              <a:buFont typeface="Wingdings"/>
              <a:buChar char="Ø"/>
            </a:pPr>
            <a:r>
              <a:rPr lang="en-US" sz="1800" baseline="0" smtClean="0">
                <a:latin typeface="Arial" pitchFamily="34" charset="0"/>
                <a:cs typeface="Arial" pitchFamily="34" charset="0"/>
              </a:rPr>
              <a:t>Thành lập Nha Bình dân học vụ.</a:t>
            </a:r>
            <a:endParaRPr lang="en-US" sz="1800">
              <a:latin typeface="Arial" pitchFamily="34" charset="0"/>
              <a:cs typeface="Arial" pitchFamily="34" charset="0"/>
            </a:endParaRPr>
          </a:p>
          <a:p>
            <a:pPr marL="285750" indent="-285750">
              <a:buFont typeface="Wingdings"/>
              <a:buChar char="Ø"/>
            </a:pPr>
            <a:r>
              <a:rPr lang="en-US" sz="1800" baseline="0" smtClean="0">
                <a:latin typeface="Arial" pitchFamily="34" charset="0"/>
                <a:cs typeface="Arial" pitchFamily="34" charset="0"/>
              </a:rPr>
              <a:t> Ký Hòa ước mùng 6/3.</a:t>
            </a:r>
          </a:p>
          <a:p>
            <a:r>
              <a:rPr lang="en-US" sz="1800" smtClean="0">
                <a:latin typeface="Arial" pitchFamily="34" charset="0"/>
                <a:cs typeface="Arial" pitchFamily="34" charset="0"/>
              </a:rPr>
              <a:t>- Chiến lược “đánh chắc thắng chắc” </a:t>
            </a:r>
            <a:endParaRPr lang="en-US" sz="1800" baseline="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11</a:t>
            </a:fld>
            <a:endParaRPr lang="en-US"/>
          </a:p>
        </p:txBody>
      </p:sp>
    </p:spTree>
    <p:extLst>
      <p:ext uri="{BB962C8B-B14F-4D97-AF65-F5344CB8AC3E}">
        <p14:creationId xmlns="" xmlns:p14="http://schemas.microsoft.com/office/powerpoint/2010/main" val="353190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smtClean="0"/>
              <a:t>- Làm</a:t>
            </a:r>
            <a:r>
              <a:rPr lang="en-US" sz="1800" baseline="0" smtClean="0"/>
              <a:t> lãnh đạo phải có ý tưởng. Bác nói: làm lãnh đạo không có ý tưởng thì đừng làm.</a:t>
            </a:r>
          </a:p>
          <a:p>
            <a:pPr algn="just"/>
            <a:r>
              <a:rPr lang="en-US" sz="1800" smtClean="0"/>
              <a:t>+ Có ý tưởng mới có thể đột phá.</a:t>
            </a:r>
          </a:p>
          <a:p>
            <a:pPr algn="just"/>
            <a:r>
              <a:rPr lang="en-US" sz="1800" smtClean="0"/>
              <a:t>+ Có ý tưởng mới có thể có chính sách đúng, phù hợp lòng dân.</a:t>
            </a:r>
          </a:p>
          <a:p>
            <a:pPr algn="just"/>
            <a:r>
              <a:rPr lang="en-US" sz="1800" smtClean="0">
                <a:sym typeface="Wingdings" pitchFamily="2" charset="2"/>
              </a:rPr>
              <a:t> Ý tưởng phải mang tính khoa học, khả thi khi đưa ra thực hiện.</a:t>
            </a:r>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12</a:t>
            </a:fld>
            <a:endParaRPr lang="en-US"/>
          </a:p>
        </p:txBody>
      </p:sp>
    </p:spTree>
    <p:extLst>
      <p:ext uri="{BB962C8B-B14F-4D97-AF65-F5344CB8AC3E}">
        <p14:creationId xmlns="" xmlns:p14="http://schemas.microsoft.com/office/powerpoint/2010/main" val="28327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13</a:t>
            </a:fld>
            <a:endParaRPr lang="en-US"/>
          </a:p>
        </p:txBody>
      </p:sp>
    </p:spTree>
    <p:extLst>
      <p:ext uri="{BB962C8B-B14F-4D97-AF65-F5344CB8AC3E}">
        <p14:creationId xmlns="" xmlns:p14="http://schemas.microsoft.com/office/powerpoint/2010/main" val="44420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191000"/>
          </a:xfrm>
        </p:spPr>
        <p:txBody>
          <a:bodyPr/>
          <a:lstStyle/>
          <a:p>
            <a:pPr algn="just"/>
            <a:r>
              <a:rPr lang="en-US" sz="1600" smtClean="0"/>
              <a:t>- Khi </a:t>
            </a:r>
            <a:r>
              <a:rPr lang="en-US" sz="1600"/>
              <a:t>bàn về cách làm và xuất bản loại sách Người tốt, việc tốt với một số cán bộ, Người nói: “Bác muốn bàn luận dân chủ, các chú có ý kiến gì trái với Bác thì cứ cãi, nhất trí rồi về làm mới tốt được. Không nên: “Bác nói gì, các chú cứ ghi vào sổ mà trong bụng thì chưa thật rõ, rồi các chú không làm, hay làm một cách qua loa</a:t>
            </a:r>
            <a:r>
              <a:rPr lang="en-US" sz="1600" smtClean="0"/>
              <a:t>”.</a:t>
            </a:r>
          </a:p>
          <a:p>
            <a:pPr algn="just"/>
            <a:r>
              <a:rPr lang="en-US" sz="1600" smtClean="0"/>
              <a:t>- Người </a:t>
            </a:r>
            <a:r>
              <a:rPr lang="en-US" sz="1600"/>
              <a:t>giải thích: “Tập thể lãnh đạo là dân chủ. Cá nhân phụ trách, tức là tập trung. Tập thể lãnh đạo, cá nhân phụ trách, tức là dân chủ tập trung”.</a:t>
            </a:r>
          </a:p>
          <a:p>
            <a:pPr algn="just"/>
            <a:r>
              <a:rPr lang="en-US" sz="1600"/>
              <a:t>- Thực hiện công tác tự phê bình và phê bình. </a:t>
            </a:r>
          </a:p>
          <a:p>
            <a:pPr algn="just"/>
            <a:r>
              <a:rPr lang="en-US" sz="1600"/>
              <a:t>“Trong Đảng thực hành dân chủ rộng rãi, thường xuyên và nghiêm chỉnh </a:t>
            </a:r>
            <a:r>
              <a:rPr lang="en-US" sz="1600" i="1"/>
              <a:t>tự phê bình và phê bình</a:t>
            </a:r>
            <a:r>
              <a:rPr lang="en-US" sz="1600"/>
              <a:t> là cách tốt nhất để củng cố và phát triển sự đoàn kết và thống nhất của Đảng. Phải có tình đồng chí thương yêu lẫn nhau”.</a:t>
            </a:r>
          </a:p>
          <a:p>
            <a:pPr algn="just"/>
            <a:endParaRPr lang="en-US" sz="1600"/>
          </a:p>
          <a:p>
            <a:pPr algn="just"/>
            <a:endParaRPr lang="en-US" sz="16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14</a:t>
            </a:fld>
            <a:endParaRPr lang="en-US"/>
          </a:p>
        </p:txBody>
      </p:sp>
    </p:spTree>
    <p:extLst>
      <p:ext uri="{BB962C8B-B14F-4D97-AF65-F5344CB8AC3E}">
        <p14:creationId xmlns="" xmlns:p14="http://schemas.microsoft.com/office/powerpoint/2010/main" val="310170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smtClean="0"/>
              <a:t>- Dân chủ không tập trung </a:t>
            </a:r>
            <a:r>
              <a:rPr lang="en-US" sz="2000" smtClean="0">
                <a:sym typeface="Wingdings" pitchFamily="2" charset="2"/>
              </a:rPr>
              <a:t> dân chủ quá trớn.</a:t>
            </a:r>
          </a:p>
          <a:p>
            <a:pPr algn="just"/>
            <a:r>
              <a:rPr lang="en-US" sz="2000" smtClean="0"/>
              <a:t>- Tập trung mà không dân chủ </a:t>
            </a:r>
            <a:r>
              <a:rPr lang="en-US" sz="2000" smtClean="0">
                <a:sym typeface="Wingdings" pitchFamily="2" charset="2"/>
              </a:rPr>
              <a:t> độc đoán, chuyên quyền.</a:t>
            </a:r>
            <a:endParaRPr lang="en-US" sz="20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15</a:t>
            </a:fld>
            <a:endParaRPr lang="en-US"/>
          </a:p>
        </p:txBody>
      </p:sp>
    </p:spTree>
    <p:extLst>
      <p:ext uri="{BB962C8B-B14F-4D97-AF65-F5344CB8AC3E}">
        <p14:creationId xmlns="" xmlns:p14="http://schemas.microsoft.com/office/powerpoint/2010/main" val="247059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400" smtClean="0"/>
              <a:t>- Tác</a:t>
            </a:r>
            <a:r>
              <a:rPr lang="en-US" sz="2400" baseline="0" smtClean="0"/>
              <a:t> phẩm nâng cao đạo đức CM, quét sạch chủ nghĩa cá nhân (vừa dân chủ, vừa tập trung).</a:t>
            </a:r>
          </a:p>
          <a:p>
            <a:pPr algn="just"/>
            <a:r>
              <a:rPr lang="en-US" sz="2400" smtClean="0"/>
              <a:t>- Ký</a:t>
            </a:r>
            <a:r>
              <a:rPr lang="en-US" sz="2400" baseline="0" smtClean="0"/>
              <a:t> hòa ước 6/3 với Pháp (tập trung).</a:t>
            </a:r>
          </a:p>
          <a:p>
            <a:pPr algn="just"/>
            <a:r>
              <a:rPr lang="en-US" sz="2400" smtClean="0"/>
              <a:t>- Nhận</a:t>
            </a:r>
            <a:r>
              <a:rPr lang="en-US" sz="2400" baseline="0" smtClean="0"/>
              <a:t> khuyết điểm là người đứng đầu sai làm cải cách ruộng đất.</a:t>
            </a:r>
            <a:endParaRPr lang="en-US" sz="24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16</a:t>
            </a:fld>
            <a:endParaRPr lang="en-US"/>
          </a:p>
        </p:txBody>
      </p:sp>
    </p:spTree>
    <p:extLst>
      <p:ext uri="{BB962C8B-B14F-4D97-AF65-F5344CB8AC3E}">
        <p14:creationId xmlns="" xmlns:p14="http://schemas.microsoft.com/office/powerpoint/2010/main" val="2470599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648200"/>
          </a:xfrm>
        </p:spPr>
        <p:txBody>
          <a:bodyPr/>
          <a:lstStyle/>
          <a:p>
            <a:r>
              <a:rPr lang="en-US" sz="1400" smtClean="0"/>
              <a:t>- Đồng</a:t>
            </a:r>
            <a:r>
              <a:rPr lang="en-US" sz="1400" baseline="0" smtClean="0"/>
              <a:t> bào, làm cho dân yên tâm, phục vụ Nhân dân, dân vận, hy sinh vì quần chúng.</a:t>
            </a:r>
          </a:p>
          <a:p>
            <a:r>
              <a:rPr lang="en-US" sz="1400" baseline="0" smtClean="0"/>
              <a:t>+ Dễ</a:t>
            </a:r>
            <a:r>
              <a:rPr lang="en-US" sz="1400" smtClean="0"/>
              <a:t> mười lần không dân cũng chịu; khó trăm lần dân liệu cũng xong.</a:t>
            </a:r>
            <a:endParaRPr lang="en-US" sz="1400" baseline="0" smtClean="0"/>
          </a:p>
          <a:p>
            <a:pPr algn="just"/>
            <a:r>
              <a:rPr lang="en-US" sz="1400" baseline="0" smtClean="0"/>
              <a:t>+ </a:t>
            </a:r>
            <a:r>
              <a:rPr lang="en-US" sz="1400"/>
              <a:t>Khi vừa đọc một đoạn Tuyên ngôn Độc lập, Người đã dừng lại hỏi “Tôi nói đồng bào nghe rõ không?”.</a:t>
            </a:r>
          </a:p>
          <a:p>
            <a:pPr algn="ctr"/>
            <a:r>
              <a:rPr lang="en-US" sz="1400" i="1"/>
              <a:t>Người đọc Tuyên ngôn rồi chợt hỏi:</a:t>
            </a:r>
            <a:endParaRPr lang="en-US" sz="1400"/>
          </a:p>
          <a:p>
            <a:pPr algn="ctr"/>
            <a:r>
              <a:rPr lang="en-US" sz="1400" i="1"/>
              <a:t>Đồng bào nghe tôi nói rõ không ?</a:t>
            </a:r>
            <a:endParaRPr lang="en-US" sz="1400"/>
          </a:p>
          <a:p>
            <a:pPr algn="ctr"/>
            <a:r>
              <a:rPr lang="en-US" sz="1400" i="1"/>
              <a:t>Ôi ! Câu hỏi hơn một lời kêu gọi,</a:t>
            </a:r>
            <a:endParaRPr lang="en-US" sz="1400"/>
          </a:p>
          <a:p>
            <a:pPr algn="ctr"/>
            <a:r>
              <a:rPr lang="en-US" sz="1400" i="1"/>
              <a:t>Rất đơn sơ mà ấm bao lòng !</a:t>
            </a:r>
            <a:endParaRPr lang="en-US" sz="1400"/>
          </a:p>
          <a:p>
            <a:pPr algn="ctr"/>
            <a:r>
              <a:rPr lang="en-US" sz="1400" i="1"/>
              <a:t>Cả muôn triệu một lời đáp: Có </a:t>
            </a:r>
            <a:r>
              <a:rPr lang="en-US" sz="1400" i="1" smtClean="0"/>
              <a:t>!</a:t>
            </a:r>
          </a:p>
          <a:p>
            <a:pPr algn="ctr"/>
            <a:r>
              <a:rPr lang="en-US" sz="1400" baseline="0" smtClean="0"/>
              <a:t>Như</a:t>
            </a:r>
            <a:r>
              <a:rPr lang="en-US" sz="1400" smtClean="0"/>
              <a:t> Trường sơn say sóng biển Đông.</a:t>
            </a:r>
            <a:endParaRPr lang="en-US" sz="1400" baseline="0" smtClean="0"/>
          </a:p>
          <a:p>
            <a:r>
              <a:rPr lang="en-US" sz="1400" b="1" smtClean="0"/>
              <a:t>+ 4 bươc</a:t>
            </a:r>
            <a:r>
              <a:rPr lang="en-US" sz="1400" b="1" baseline="0" smtClean="0"/>
              <a:t> công tác dân vận: </a:t>
            </a:r>
            <a:r>
              <a:rPr lang="en-US" sz="1400" baseline="0" smtClean="0"/>
              <a:t>	- Làm cho mọi người hiểu có lợi cho họ.</a:t>
            </a:r>
          </a:p>
          <a:p>
            <a:r>
              <a:rPr lang="en-US" sz="1400" baseline="0" smtClean="0"/>
              <a:t>			- Làm bất cứ việc gì cũng phảo 				bàn bạc với dân</a:t>
            </a:r>
          </a:p>
          <a:p>
            <a:r>
              <a:rPr lang="en-US" sz="1400" baseline="0" smtClean="0"/>
              <a:t>			- Phải theo dõi, giúp đỡ, khuyến 				khích dân.</a:t>
            </a:r>
          </a:p>
          <a:p>
            <a:r>
              <a:rPr lang="en-US" sz="1400" baseline="0" smtClean="0"/>
              <a:t>			- Khi làm xong phải cùng dân 				kiểm thảo lại công việc, rút kinh 				nghiệm.</a:t>
            </a:r>
            <a:endParaRPr lang="en-US" sz="14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17</a:t>
            </a:fld>
            <a:endParaRPr lang="en-US"/>
          </a:p>
        </p:txBody>
      </p:sp>
    </p:spTree>
    <p:extLst>
      <p:ext uri="{BB962C8B-B14F-4D97-AF65-F5344CB8AC3E}">
        <p14:creationId xmlns="" xmlns:p14="http://schemas.microsoft.com/office/powerpoint/2010/main" val="246538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943600" cy="4495800"/>
          </a:xfrm>
        </p:spPr>
        <p:txBody>
          <a:bodyPr/>
          <a:lstStyle/>
          <a:p>
            <a:pPr algn="just"/>
            <a:r>
              <a:rPr lang="en-US" sz="1600" smtClean="0"/>
              <a:t>- </a:t>
            </a:r>
            <a:r>
              <a:rPr lang="vi-VN" sz="1600" smtClean="0"/>
              <a:t>Người </a:t>
            </a:r>
            <a:r>
              <a:rPr lang="vi-VN" sz="1600"/>
              <a:t>chủ trương: </a:t>
            </a:r>
            <a:r>
              <a:rPr lang="vi-VN" sz="1600" i="1"/>
              <a:t>“lấy gương người tốt, việc tốt để hằng ngày giáo dục lẫn nhau là một trong những cách tốt nhất để xây dựng Đảng, xây dựng các tổ chức cách mạng, xây dựng con người mới, cuộc sống mới</a:t>
            </a:r>
            <a:r>
              <a:rPr lang="vi-VN" sz="1600"/>
              <a:t>”. </a:t>
            </a:r>
            <a:r>
              <a:rPr lang="en-US" sz="1600" smtClean="0"/>
              <a:t>”Một tấm gương sống còn hơn trăm bài diễn văn, diễn thuyết”.</a:t>
            </a:r>
          </a:p>
          <a:p>
            <a:pPr algn="just"/>
            <a:r>
              <a:rPr lang="en-US" sz="1600" smtClean="0"/>
              <a:t>- </a:t>
            </a:r>
            <a:r>
              <a:rPr lang="vi-VN" sz="1600" smtClean="0"/>
              <a:t>Trong </a:t>
            </a:r>
            <a:r>
              <a:rPr lang="vi-VN" sz="1600"/>
              <a:t>dịp Bác sang thăm Liên Xô, Ủy ban Trung ương Ðảng Cộng sản Liên Xô gửi cho Bác 4.000 rúp, đồng chí thư ký của Bác 1.000 rúp. Trước khi rời Mát-xcơ-va, Bác đã gửi lại Ủy ban Trung ương Ðảng Liên Xô 5.000 rúp đó. </a:t>
            </a:r>
            <a:endParaRPr lang="en-US" sz="1600" smtClean="0"/>
          </a:p>
          <a:p>
            <a:pPr algn="just"/>
            <a:r>
              <a:rPr lang="en-US" sz="1600" smtClean="0"/>
              <a:t>- </a:t>
            </a:r>
            <a:r>
              <a:rPr lang="vi-VN" sz="1600" smtClean="0"/>
              <a:t>Lần </a:t>
            </a:r>
            <a:r>
              <a:rPr lang="vi-VN" sz="1600"/>
              <a:t>Bác tới thăm Xí nghiệp </a:t>
            </a:r>
            <a:br>
              <a:rPr lang="vi-VN" sz="1600"/>
            </a:br>
            <a:r>
              <a:rPr lang="vi-VN" sz="1600"/>
              <a:t>may 10, đơn vị có biếu Bác bộ quần áo ka-ki, Người nhận và sau đó gửi lại cùng lá thư để “gửi bộ áo ấy làm giải thưởng cho một đợt thi đua</a:t>
            </a:r>
            <a:r>
              <a:rPr lang="vi-VN" sz="1600" smtClean="0"/>
              <a:t>”...</a:t>
            </a:r>
            <a:endParaRPr lang="en-US" sz="1600" smtClean="0"/>
          </a:p>
          <a:p>
            <a:pPr algn="just"/>
            <a:r>
              <a:rPr lang="en-US" sz="1600" smtClean="0"/>
              <a:t>- Cất di ảnh của cha trong hộp xà cừ.</a:t>
            </a:r>
            <a:endParaRPr lang="en-US" sz="16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18</a:t>
            </a:fld>
            <a:endParaRPr lang="en-US"/>
          </a:p>
        </p:txBody>
      </p:sp>
    </p:spTree>
    <p:extLst>
      <p:ext uri="{BB962C8B-B14F-4D97-AF65-F5344CB8AC3E}">
        <p14:creationId xmlns="" xmlns:p14="http://schemas.microsoft.com/office/powerpoint/2010/main" val="2250233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943600" cy="4572000"/>
          </a:xfrm>
        </p:spPr>
        <p:txBody>
          <a:bodyPr/>
          <a:lstStyle/>
          <a:p>
            <a:pPr algn="just"/>
            <a:r>
              <a:rPr lang="en-US" sz="1800" smtClean="0"/>
              <a:t>- </a:t>
            </a:r>
            <a:r>
              <a:rPr lang="vi-VN" sz="1800" smtClean="0"/>
              <a:t>Đối </a:t>
            </a:r>
            <a:r>
              <a:rPr lang="vi-VN" sz="1800"/>
              <a:t>với mình phải không tự cao tự đại, tự mãn, kiêu ngạo mà luôn học tập cầu tiến bộ, luôn tự kiểm điểm để phát triển điều hay, sửa đổi điều dở của bản thân, phải tự phê bình mình như rửa mặt hàng ngày</a:t>
            </a:r>
            <a:r>
              <a:rPr lang="vi-VN" sz="1800" smtClean="0"/>
              <a:t>;</a:t>
            </a:r>
            <a:endParaRPr lang="en-US" sz="1800" smtClean="0"/>
          </a:p>
          <a:p>
            <a:pPr algn="just"/>
            <a:r>
              <a:rPr lang="en-US" sz="1800" smtClean="0"/>
              <a:t>- Đ</a:t>
            </a:r>
            <a:r>
              <a:rPr lang="vi-VN" sz="1800" smtClean="0"/>
              <a:t>ối </a:t>
            </a:r>
            <a:r>
              <a:rPr lang="vi-VN" sz="1800"/>
              <a:t>với người, luôn giữ thái độ chân thành, khiêm tốn, đoàn kết, thật thà, không dối trá, lừa lọc, khoan dung, độ lượng</a:t>
            </a:r>
            <a:r>
              <a:rPr lang="vi-VN" sz="1800" smtClean="0"/>
              <a:t>;</a:t>
            </a:r>
            <a:endParaRPr lang="en-US" sz="1800" smtClean="0"/>
          </a:p>
          <a:p>
            <a:pPr algn="just"/>
            <a:r>
              <a:rPr lang="en-US" sz="1800" smtClean="0"/>
              <a:t>- Đ</a:t>
            </a:r>
            <a:r>
              <a:rPr lang="vi-VN" sz="1800" smtClean="0"/>
              <a:t>ối </a:t>
            </a:r>
            <a:r>
              <a:rPr lang="vi-VN" sz="1800"/>
              <a:t>với việc, dù trong hoàn cảnh nào phải giữ nguyên tắc “dĩ công vi thượng” (để việc công lên trên, lên trước việc tư), đã phụ trách việc gì thì phải tận tâm, tận lực làm cho kỳ được, không sợ khó khăn, gian khổ, việc gì có lợi cho dân thì phải hết sức làm, việc gì có hại cho dân thì phải hết sức tránh. </a:t>
            </a:r>
            <a:endParaRPr lang="en-US" sz="1800" smtClean="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19</a:t>
            </a:fld>
            <a:endParaRPr lang="en-US"/>
          </a:p>
        </p:txBody>
      </p:sp>
    </p:spTree>
    <p:extLst>
      <p:ext uri="{BB962C8B-B14F-4D97-AF65-F5344CB8AC3E}">
        <p14:creationId xmlns="" xmlns:p14="http://schemas.microsoft.com/office/powerpoint/2010/main" val="349182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495800"/>
          </a:xfrm>
        </p:spPr>
        <p:txBody>
          <a:bodyPr/>
          <a:lstStyle/>
          <a:p>
            <a:pPr algn="just"/>
            <a:r>
              <a:rPr lang="en-US" dirty="0" smtClean="0"/>
              <a:t>- </a:t>
            </a:r>
            <a:r>
              <a:rPr lang="vi-VN" sz="1200" b="0" i="0" kern="1200" dirty="0" smtClean="0">
                <a:solidFill>
                  <a:schemeClr val="tx1"/>
                </a:solidFill>
                <a:effectLst/>
                <a:latin typeface="Arial" charset="0"/>
                <a:ea typeface="+mn-ea"/>
                <a:cs typeface="+mn-cs"/>
              </a:rPr>
              <a:t>Chủ tịch Hồ Chí Minh khẳng định: “Cán bộ là cái gốc của mọi công việc”. “Công việc </a:t>
            </a:r>
            <a:r>
              <a:rPr lang="vi-VN" sz="1400" b="0" i="0" kern="1200" dirty="0" smtClean="0">
                <a:solidFill>
                  <a:schemeClr val="tx1"/>
                </a:solidFill>
                <a:effectLst/>
              </a:rPr>
              <a:t>thành công hay thất bại đều do cán bộ tốt hay kém”.</a:t>
            </a:r>
            <a:endParaRPr lang="en-US" sz="1400" b="0" i="0" kern="1200" dirty="0" smtClean="0">
              <a:solidFill>
                <a:schemeClr val="tx1"/>
              </a:solidFill>
              <a:effectLst/>
            </a:endParaRPr>
          </a:p>
          <a:p>
            <a:pPr algn="just"/>
            <a:r>
              <a:rPr lang="en-US" sz="1400" dirty="0" smtClean="0"/>
              <a:t>- PVN,</a:t>
            </a:r>
            <a:r>
              <a:rPr lang="en-US" sz="1400" baseline="0" dirty="0" smtClean="0"/>
              <a:t> PVC, </a:t>
            </a:r>
            <a:r>
              <a:rPr lang="en-US" sz="1400" baseline="0" dirty="0" err="1" smtClean="0"/>
              <a:t>các</a:t>
            </a:r>
            <a:r>
              <a:rPr lang="en-US" sz="1400" baseline="0" dirty="0" smtClean="0"/>
              <a:t> </a:t>
            </a:r>
            <a:r>
              <a:rPr lang="en-US" sz="1400" baseline="0" dirty="0" err="1" smtClean="0"/>
              <a:t>ngân</a:t>
            </a:r>
            <a:r>
              <a:rPr lang="en-US" sz="1400" baseline="0" dirty="0" smtClean="0"/>
              <a:t> </a:t>
            </a:r>
            <a:r>
              <a:rPr lang="en-US" sz="1400" baseline="0" dirty="0" err="1" smtClean="0"/>
              <a:t>hàng</a:t>
            </a:r>
            <a:r>
              <a:rPr lang="en-US" sz="1400" baseline="0" dirty="0" smtClean="0"/>
              <a:t>.</a:t>
            </a:r>
          </a:p>
          <a:p>
            <a:pPr algn="just"/>
            <a:r>
              <a:rPr lang="en-US" sz="1400" dirty="0" smtClean="0"/>
              <a:t>- </a:t>
            </a:r>
            <a:r>
              <a:rPr lang="en-US" sz="1400" dirty="0" err="1" smtClean="0"/>
              <a:t>Tổ</a:t>
            </a:r>
            <a:r>
              <a:rPr lang="en-US" sz="1400" baseline="0" dirty="0" smtClean="0"/>
              <a:t> </a:t>
            </a:r>
            <a:r>
              <a:rPr lang="en-US" sz="1400" baseline="0" dirty="0" err="1" smtClean="0"/>
              <a:t>chức</a:t>
            </a:r>
            <a:r>
              <a:rPr lang="en-US" sz="1400" baseline="0" dirty="0" smtClean="0"/>
              <a:t> </a:t>
            </a:r>
            <a:r>
              <a:rPr lang="en-US" sz="1400" baseline="0" dirty="0" err="1" smtClean="0"/>
              <a:t>thành</a:t>
            </a:r>
            <a:r>
              <a:rPr lang="en-US" sz="1400" baseline="0" dirty="0" smtClean="0"/>
              <a:t> </a:t>
            </a:r>
            <a:r>
              <a:rPr lang="en-US" sz="1400" baseline="0" dirty="0" err="1" smtClean="0"/>
              <a:t>công</a:t>
            </a:r>
            <a:r>
              <a:rPr lang="en-US" sz="1400" baseline="0" dirty="0" smtClean="0"/>
              <a:t> </a:t>
            </a:r>
            <a:r>
              <a:rPr lang="en-US" sz="1400" baseline="0" dirty="0" err="1" smtClean="0"/>
              <a:t>Hội</a:t>
            </a:r>
            <a:r>
              <a:rPr lang="en-US" sz="1400" baseline="0" dirty="0" smtClean="0"/>
              <a:t> </a:t>
            </a:r>
            <a:r>
              <a:rPr lang="en-US" sz="1400" baseline="0" dirty="0" err="1" smtClean="0"/>
              <a:t>nghị</a:t>
            </a:r>
            <a:r>
              <a:rPr lang="en-US" sz="1400" baseline="0" dirty="0" smtClean="0"/>
              <a:t> APEC</a:t>
            </a:r>
          </a:p>
          <a:p>
            <a:pPr marL="171450" indent="-171450" algn="just">
              <a:buFontTx/>
              <a:buChar char="-"/>
            </a:pPr>
            <a:r>
              <a:rPr lang="en-US" sz="1400" dirty="0" smtClean="0"/>
              <a:t>4 </a:t>
            </a:r>
            <a:r>
              <a:rPr lang="en-US" sz="1400" dirty="0" err="1" smtClean="0"/>
              <a:t>trụ</a:t>
            </a:r>
            <a:r>
              <a:rPr lang="en-US" sz="1400" baseline="0" dirty="0" smtClean="0"/>
              <a:t> </a:t>
            </a:r>
            <a:r>
              <a:rPr lang="en-US" sz="1400" baseline="0" dirty="0" err="1" smtClean="0"/>
              <a:t>cột</a:t>
            </a:r>
            <a:r>
              <a:rPr lang="en-US" sz="1400" baseline="0" dirty="0" smtClean="0"/>
              <a:t>: 	</a:t>
            </a:r>
            <a:r>
              <a:rPr lang="en-US" sz="1400" baseline="0" dirty="0" err="1" smtClean="0"/>
              <a:t>Phát</a:t>
            </a:r>
            <a:r>
              <a:rPr lang="en-US" sz="1400" baseline="0" dirty="0" smtClean="0"/>
              <a:t> </a:t>
            </a:r>
            <a:r>
              <a:rPr lang="en-US" sz="1400" baseline="0" dirty="0" err="1" smtClean="0"/>
              <a:t>triển</a:t>
            </a:r>
            <a:r>
              <a:rPr lang="en-US" sz="1400" baseline="0" dirty="0" smtClean="0"/>
              <a:t> </a:t>
            </a:r>
            <a:r>
              <a:rPr lang="en-US" sz="1400" baseline="0" dirty="0" err="1" smtClean="0"/>
              <a:t>kinh</a:t>
            </a:r>
            <a:r>
              <a:rPr lang="en-US" sz="1400" baseline="0" dirty="0" smtClean="0"/>
              <a:t> </a:t>
            </a:r>
            <a:r>
              <a:rPr lang="en-US" sz="1400" baseline="0" dirty="0" err="1" smtClean="0"/>
              <a:t>tế</a:t>
            </a:r>
            <a:r>
              <a:rPr lang="en-US" sz="1400" baseline="0" dirty="0" smtClean="0"/>
              <a:t> - </a:t>
            </a:r>
            <a:r>
              <a:rPr lang="en-US" sz="1400" baseline="0" dirty="0" err="1" smtClean="0"/>
              <a:t>xã</a:t>
            </a:r>
            <a:r>
              <a:rPr lang="en-US" sz="1400" baseline="0" dirty="0" smtClean="0"/>
              <a:t> </a:t>
            </a:r>
            <a:r>
              <a:rPr lang="en-US" sz="1400" baseline="0" dirty="0" err="1" smtClean="0"/>
              <a:t>hội</a:t>
            </a:r>
            <a:r>
              <a:rPr lang="en-US" sz="1400" baseline="0" dirty="0" smtClean="0"/>
              <a:t> </a:t>
            </a:r>
            <a:r>
              <a:rPr lang="en-US" sz="1400" baseline="0" dirty="0" err="1" smtClean="0"/>
              <a:t>là</a:t>
            </a:r>
            <a:r>
              <a:rPr lang="en-US" sz="1400" baseline="0" dirty="0" smtClean="0"/>
              <a:t> </a:t>
            </a:r>
            <a:r>
              <a:rPr lang="en-US" sz="1400" baseline="0" dirty="0" err="1" smtClean="0"/>
              <a:t>trung</a:t>
            </a:r>
            <a:r>
              <a:rPr lang="en-US" sz="1400" baseline="0" dirty="0" smtClean="0"/>
              <a:t> </a:t>
            </a:r>
            <a:r>
              <a:rPr lang="en-US" sz="1400" baseline="0" dirty="0" err="1" smtClean="0"/>
              <a:t>tâm</a:t>
            </a:r>
            <a:r>
              <a:rPr lang="en-US" sz="1400" baseline="0" dirty="0" smtClean="0"/>
              <a:t>.</a:t>
            </a:r>
          </a:p>
          <a:p>
            <a:pPr marL="0" indent="0" algn="just">
              <a:buFontTx/>
              <a:buNone/>
            </a:pPr>
            <a:r>
              <a:rPr lang="en-US" sz="1400" baseline="0" dirty="0" smtClean="0"/>
              <a:t>	</a:t>
            </a:r>
            <a:r>
              <a:rPr lang="en-US" sz="1400" baseline="0" dirty="0" err="1" smtClean="0"/>
              <a:t>Xây</a:t>
            </a:r>
            <a:r>
              <a:rPr lang="en-US" sz="1400" baseline="0" dirty="0" smtClean="0"/>
              <a:t> </a:t>
            </a:r>
            <a:r>
              <a:rPr lang="en-US" sz="1400" baseline="0" dirty="0" err="1" smtClean="0"/>
              <a:t>dựng</a:t>
            </a:r>
            <a:r>
              <a:rPr lang="en-US" sz="1400" baseline="0" dirty="0" smtClean="0"/>
              <a:t> </a:t>
            </a:r>
            <a:r>
              <a:rPr lang="en-US" sz="1400" baseline="0" dirty="0" err="1" smtClean="0"/>
              <a:t>Đảng</a:t>
            </a:r>
            <a:r>
              <a:rPr lang="en-US" sz="1400" baseline="0" dirty="0" smtClean="0"/>
              <a:t> </a:t>
            </a:r>
            <a:r>
              <a:rPr lang="en-US" sz="1400" baseline="0" dirty="0" err="1" smtClean="0"/>
              <a:t>là</a:t>
            </a:r>
            <a:r>
              <a:rPr lang="en-US" sz="1400" baseline="0" dirty="0" smtClean="0"/>
              <a:t> then </a:t>
            </a:r>
            <a:r>
              <a:rPr lang="en-US" sz="1400" baseline="0" dirty="0" err="1" smtClean="0"/>
              <a:t>chốt</a:t>
            </a:r>
            <a:endParaRPr lang="en-US" sz="1400" baseline="0" dirty="0" smtClean="0"/>
          </a:p>
          <a:p>
            <a:pPr marL="0" indent="0" algn="just">
              <a:buFontTx/>
              <a:buNone/>
            </a:pPr>
            <a:r>
              <a:rPr lang="en-US" sz="1400" baseline="0" dirty="0" smtClean="0"/>
              <a:t>	</a:t>
            </a:r>
            <a:r>
              <a:rPr lang="en-US" sz="1400" baseline="0" dirty="0" err="1" smtClean="0"/>
              <a:t>Phát</a:t>
            </a:r>
            <a:r>
              <a:rPr lang="en-US" sz="1400" baseline="0" dirty="0" smtClean="0"/>
              <a:t> </a:t>
            </a:r>
            <a:r>
              <a:rPr lang="en-US" sz="1400" baseline="0" dirty="0" err="1" smtClean="0"/>
              <a:t>triển</a:t>
            </a:r>
            <a:r>
              <a:rPr lang="en-US" sz="1400" baseline="0" dirty="0" smtClean="0"/>
              <a:t> </a:t>
            </a:r>
            <a:r>
              <a:rPr lang="en-US" sz="1400" baseline="0" dirty="0" err="1" smtClean="0"/>
              <a:t>văn</a:t>
            </a:r>
            <a:r>
              <a:rPr lang="en-US" sz="1400" baseline="0" dirty="0" smtClean="0"/>
              <a:t> </a:t>
            </a:r>
            <a:r>
              <a:rPr lang="en-US" sz="1400" baseline="0" dirty="0" err="1" smtClean="0"/>
              <a:t>hóa</a:t>
            </a:r>
            <a:r>
              <a:rPr lang="en-US" sz="1400" baseline="0" dirty="0" smtClean="0"/>
              <a:t> </a:t>
            </a:r>
            <a:r>
              <a:rPr lang="en-US" sz="1400" baseline="0" dirty="0" err="1" smtClean="0"/>
              <a:t>là</a:t>
            </a:r>
            <a:r>
              <a:rPr lang="en-US" sz="1400" baseline="0" dirty="0" smtClean="0"/>
              <a:t> </a:t>
            </a:r>
            <a:r>
              <a:rPr lang="en-US" sz="1400" baseline="0" dirty="0" err="1" smtClean="0"/>
              <a:t>động</a:t>
            </a:r>
            <a:r>
              <a:rPr lang="en-US" sz="1400" baseline="0" dirty="0" smtClean="0"/>
              <a:t> </a:t>
            </a:r>
            <a:r>
              <a:rPr lang="en-US" sz="1400" baseline="0" dirty="0" err="1" smtClean="0"/>
              <a:t>lực</a:t>
            </a:r>
            <a:r>
              <a:rPr lang="en-US" sz="1400" baseline="0" dirty="0" smtClean="0"/>
              <a:t> </a:t>
            </a:r>
            <a:r>
              <a:rPr lang="en-US" sz="1400" baseline="0" dirty="0" err="1" smtClean="0"/>
              <a:t>tinh</a:t>
            </a:r>
            <a:r>
              <a:rPr lang="en-US" sz="1400" baseline="0" dirty="0" smtClean="0"/>
              <a:t> </a:t>
            </a:r>
            <a:r>
              <a:rPr lang="en-US" sz="1400" baseline="0" dirty="0" err="1" smtClean="0"/>
              <a:t>thần</a:t>
            </a:r>
            <a:r>
              <a:rPr lang="en-US" sz="1400" baseline="0" dirty="0" smtClean="0"/>
              <a:t> </a:t>
            </a:r>
            <a:r>
              <a:rPr lang="en-US" sz="1400" baseline="0" dirty="0" err="1" smtClean="0"/>
              <a:t>của</a:t>
            </a:r>
            <a:r>
              <a:rPr lang="en-US" sz="1400" baseline="0" dirty="0" smtClean="0"/>
              <a:t> XH</a:t>
            </a:r>
          </a:p>
          <a:p>
            <a:pPr marL="0" indent="0" algn="just">
              <a:buFontTx/>
              <a:buNone/>
            </a:pPr>
            <a:r>
              <a:rPr lang="en-US" sz="1400" baseline="0" dirty="0" smtClean="0"/>
              <a:t>	</a:t>
            </a:r>
            <a:r>
              <a:rPr lang="en-US" sz="1400" baseline="0" dirty="0" err="1" smtClean="0"/>
              <a:t>Củng</a:t>
            </a:r>
            <a:r>
              <a:rPr lang="en-US" sz="1400" baseline="0" dirty="0" smtClean="0"/>
              <a:t> </a:t>
            </a:r>
            <a:r>
              <a:rPr lang="en-US" sz="1400" baseline="0" dirty="0" err="1" smtClean="0"/>
              <a:t>cố</a:t>
            </a:r>
            <a:r>
              <a:rPr lang="en-US" sz="1400" baseline="0" dirty="0" smtClean="0"/>
              <a:t> QPAN </a:t>
            </a:r>
            <a:r>
              <a:rPr lang="en-US" sz="1400" baseline="0" dirty="0" err="1" smtClean="0"/>
              <a:t>là</a:t>
            </a:r>
            <a:r>
              <a:rPr lang="en-US" sz="1400" baseline="0" dirty="0" smtClean="0"/>
              <a:t> </a:t>
            </a:r>
            <a:r>
              <a:rPr lang="en-US" sz="1400" baseline="0" dirty="0" err="1" smtClean="0"/>
              <a:t>nhiệm</a:t>
            </a:r>
            <a:r>
              <a:rPr lang="en-US" sz="1400" baseline="0" dirty="0" smtClean="0"/>
              <a:t> </a:t>
            </a:r>
            <a:r>
              <a:rPr lang="en-US" sz="1400" baseline="0" dirty="0" err="1" smtClean="0"/>
              <a:t>vụ</a:t>
            </a:r>
            <a:r>
              <a:rPr lang="en-US" sz="1400" baseline="0" dirty="0" smtClean="0"/>
              <a:t> </a:t>
            </a:r>
            <a:r>
              <a:rPr lang="en-US" sz="1400" baseline="0" dirty="0" err="1" smtClean="0"/>
              <a:t>thường</a:t>
            </a:r>
            <a:r>
              <a:rPr lang="en-US" sz="1400" baseline="0" dirty="0" smtClean="0"/>
              <a:t> </a:t>
            </a:r>
            <a:r>
              <a:rPr lang="en-US" sz="1400" baseline="0" dirty="0" err="1" smtClean="0"/>
              <a:t>xuyên</a:t>
            </a:r>
            <a:r>
              <a:rPr lang="en-US" sz="1400" baseline="0" dirty="0" smtClean="0"/>
              <a:t>.</a:t>
            </a:r>
          </a:p>
          <a:p>
            <a:pPr algn="just"/>
            <a:r>
              <a:rPr lang="en-US" sz="1400" dirty="0" smtClean="0"/>
              <a:t>- 6 </a:t>
            </a:r>
            <a:r>
              <a:rPr lang="en-US" sz="1400" dirty="0" err="1" smtClean="0"/>
              <a:t>nội</a:t>
            </a:r>
            <a:r>
              <a:rPr lang="en-US" sz="1400" dirty="0" smtClean="0"/>
              <a:t> dung </a:t>
            </a:r>
            <a:r>
              <a:rPr lang="en-US" sz="1400" dirty="0" err="1" smtClean="0"/>
              <a:t>về</a:t>
            </a:r>
            <a:r>
              <a:rPr lang="en-US" sz="1400" dirty="0" smtClean="0"/>
              <a:t> </a:t>
            </a:r>
            <a:r>
              <a:rPr lang="en-US" sz="1400" dirty="0" err="1" smtClean="0"/>
              <a:t>tư</a:t>
            </a:r>
            <a:r>
              <a:rPr lang="en-US" sz="1400" dirty="0" smtClean="0"/>
              <a:t> </a:t>
            </a:r>
            <a:r>
              <a:rPr lang="en-US" sz="1400" dirty="0" err="1" smtClean="0"/>
              <a:t>tưởng</a:t>
            </a:r>
            <a:r>
              <a:rPr lang="en-US" sz="1400" dirty="0" smtClean="0"/>
              <a:t>: </a:t>
            </a:r>
            <a:r>
              <a:rPr lang="en-US" sz="1400" b="1" dirty="0" err="1">
                <a:solidFill>
                  <a:srgbClr val="008080"/>
                </a:solidFill>
              </a:rPr>
              <a:t>về</a:t>
            </a:r>
            <a:r>
              <a:rPr lang="en-US" sz="1400" b="1" dirty="0">
                <a:solidFill>
                  <a:srgbClr val="008080"/>
                </a:solidFill>
              </a:rPr>
              <a:t> con </a:t>
            </a:r>
            <a:r>
              <a:rPr lang="en-US" sz="1400" b="1" dirty="0" err="1">
                <a:solidFill>
                  <a:srgbClr val="008080"/>
                </a:solidFill>
              </a:rPr>
              <a:t>đường</a:t>
            </a:r>
            <a:r>
              <a:rPr lang="en-US" sz="1400" b="1" dirty="0">
                <a:solidFill>
                  <a:srgbClr val="008080"/>
                </a:solidFill>
              </a:rPr>
              <a:t> </a:t>
            </a:r>
            <a:r>
              <a:rPr lang="en-US" sz="1400" b="1" dirty="0" err="1">
                <a:solidFill>
                  <a:srgbClr val="008080"/>
                </a:solidFill>
              </a:rPr>
              <a:t>của</a:t>
            </a:r>
            <a:r>
              <a:rPr lang="en-US" sz="1400" b="1" dirty="0">
                <a:solidFill>
                  <a:srgbClr val="008080"/>
                </a:solidFill>
              </a:rPr>
              <a:t> </a:t>
            </a:r>
            <a:r>
              <a:rPr lang="en-US" sz="1400" b="1" dirty="0" err="1">
                <a:solidFill>
                  <a:srgbClr val="008080"/>
                </a:solidFill>
              </a:rPr>
              <a:t>cách</a:t>
            </a:r>
            <a:r>
              <a:rPr lang="en-US" sz="1400" b="1" dirty="0">
                <a:solidFill>
                  <a:srgbClr val="008080"/>
                </a:solidFill>
              </a:rPr>
              <a:t> </a:t>
            </a:r>
            <a:r>
              <a:rPr lang="en-US" sz="1400" b="1" dirty="0" err="1">
                <a:solidFill>
                  <a:srgbClr val="008080"/>
                </a:solidFill>
              </a:rPr>
              <a:t>mạng</a:t>
            </a:r>
            <a:r>
              <a:rPr lang="en-US" sz="1400" b="1" dirty="0">
                <a:solidFill>
                  <a:srgbClr val="008080"/>
                </a:solidFill>
              </a:rPr>
              <a:t> </a:t>
            </a:r>
            <a:r>
              <a:rPr lang="en-US" sz="1400" b="1" dirty="0" err="1">
                <a:solidFill>
                  <a:srgbClr val="008080"/>
                </a:solidFill>
              </a:rPr>
              <a:t>Việt</a:t>
            </a:r>
            <a:r>
              <a:rPr lang="en-US" sz="1400" b="1" dirty="0">
                <a:solidFill>
                  <a:srgbClr val="008080"/>
                </a:solidFill>
              </a:rPr>
              <a:t> </a:t>
            </a:r>
            <a:r>
              <a:rPr lang="en-US" sz="1400" b="1" dirty="0" smtClean="0">
                <a:solidFill>
                  <a:srgbClr val="008080"/>
                </a:solidFill>
              </a:rPr>
              <a:t>Nam (</a:t>
            </a:r>
            <a:r>
              <a:rPr lang="en-US" sz="1400" b="1" dirty="0" err="1" smtClean="0"/>
              <a:t>độc</a:t>
            </a:r>
            <a:r>
              <a:rPr lang="en-US" sz="1400" b="1" dirty="0" smtClean="0"/>
              <a:t> </a:t>
            </a:r>
            <a:r>
              <a:rPr lang="en-US" sz="1400" b="1" dirty="0" err="1" smtClean="0"/>
              <a:t>lập</a:t>
            </a:r>
            <a:r>
              <a:rPr lang="en-US" sz="1400" b="1" dirty="0" smtClean="0"/>
              <a:t> </a:t>
            </a:r>
            <a:r>
              <a:rPr lang="en-US" sz="1400" b="1" dirty="0" err="1" smtClean="0"/>
              <a:t>dân</a:t>
            </a:r>
            <a:r>
              <a:rPr lang="en-US" sz="1400" b="1" dirty="0" smtClean="0"/>
              <a:t> </a:t>
            </a:r>
            <a:r>
              <a:rPr lang="en-US" sz="1400" b="1" dirty="0" err="1" smtClean="0"/>
              <a:t>tộc</a:t>
            </a:r>
            <a:r>
              <a:rPr lang="en-US" sz="1400" b="1" dirty="0" smtClean="0"/>
              <a:t> </a:t>
            </a:r>
            <a:r>
              <a:rPr lang="en-US" sz="1400" b="1" dirty="0" err="1" smtClean="0"/>
              <a:t>gắn</a:t>
            </a:r>
            <a:r>
              <a:rPr lang="en-US" sz="1400" b="1" dirty="0" smtClean="0"/>
              <a:t> </a:t>
            </a:r>
            <a:r>
              <a:rPr lang="en-US" sz="1400" b="1" dirty="0" err="1" smtClean="0"/>
              <a:t>liền</a:t>
            </a:r>
            <a:r>
              <a:rPr lang="en-US" sz="1400" b="1" dirty="0" smtClean="0"/>
              <a:t> </a:t>
            </a:r>
            <a:r>
              <a:rPr lang="en-US" sz="1400" b="1" dirty="0" err="1" smtClean="0"/>
              <a:t>với</a:t>
            </a:r>
            <a:r>
              <a:rPr lang="en-US" sz="1400" b="1" dirty="0" smtClean="0"/>
              <a:t> CNXH)</a:t>
            </a:r>
            <a:r>
              <a:rPr lang="en-US" sz="1400" b="1" dirty="0" smtClean="0">
                <a:solidFill>
                  <a:srgbClr val="008080"/>
                </a:solidFill>
              </a:rPr>
              <a:t>; </a:t>
            </a:r>
            <a:r>
              <a:rPr lang="en-US" sz="1400" b="1" dirty="0" err="1">
                <a:solidFill>
                  <a:srgbClr val="008080"/>
                </a:solidFill>
              </a:rPr>
              <a:t>về</a:t>
            </a:r>
            <a:r>
              <a:rPr lang="en-US" sz="1400" b="1" dirty="0">
                <a:solidFill>
                  <a:srgbClr val="008080"/>
                </a:solidFill>
              </a:rPr>
              <a:t> </a:t>
            </a:r>
            <a:r>
              <a:rPr lang="en-US" sz="1400" b="1" dirty="0" err="1">
                <a:solidFill>
                  <a:srgbClr val="008080"/>
                </a:solidFill>
              </a:rPr>
              <a:t>xây</a:t>
            </a:r>
            <a:r>
              <a:rPr lang="en-US" sz="1400" b="1" dirty="0">
                <a:solidFill>
                  <a:srgbClr val="008080"/>
                </a:solidFill>
              </a:rPr>
              <a:t> </a:t>
            </a:r>
            <a:r>
              <a:rPr lang="en-US" sz="1400" b="1" dirty="0" err="1">
                <a:solidFill>
                  <a:srgbClr val="008080"/>
                </a:solidFill>
              </a:rPr>
              <a:t>dựng</a:t>
            </a:r>
            <a:r>
              <a:rPr lang="en-US" sz="1400" b="1" dirty="0">
                <a:solidFill>
                  <a:srgbClr val="008080"/>
                </a:solidFill>
              </a:rPr>
              <a:t> CNXH ở </a:t>
            </a:r>
            <a:r>
              <a:rPr lang="en-US" sz="1400" b="1" dirty="0" err="1">
                <a:solidFill>
                  <a:srgbClr val="008080"/>
                </a:solidFill>
              </a:rPr>
              <a:t>Việt</a:t>
            </a:r>
            <a:r>
              <a:rPr lang="en-US" sz="1400" b="1" dirty="0">
                <a:solidFill>
                  <a:srgbClr val="008080"/>
                </a:solidFill>
              </a:rPr>
              <a:t> </a:t>
            </a:r>
            <a:r>
              <a:rPr lang="en-US" sz="1400" b="1" dirty="0" smtClean="0">
                <a:solidFill>
                  <a:srgbClr val="008080"/>
                </a:solidFill>
              </a:rPr>
              <a:t>Nam </a:t>
            </a:r>
            <a:r>
              <a:rPr lang="en-US" sz="1400" b="1" dirty="0" smtClean="0"/>
              <a:t>(</a:t>
            </a:r>
            <a:r>
              <a:rPr lang="en-US" sz="1400" b="1" dirty="0" err="1" smtClean="0"/>
              <a:t>là</a:t>
            </a:r>
            <a:r>
              <a:rPr lang="en-US" sz="1400" b="1" dirty="0" smtClean="0"/>
              <a:t> </a:t>
            </a:r>
            <a:r>
              <a:rPr lang="en-US" sz="1400" b="1" dirty="0" err="1" smtClean="0"/>
              <a:t>chế</a:t>
            </a:r>
            <a:r>
              <a:rPr lang="en-US" sz="1400" b="1" dirty="0" smtClean="0"/>
              <a:t> </a:t>
            </a:r>
            <a:r>
              <a:rPr lang="en-US" sz="1400" b="1" dirty="0" err="1" smtClean="0"/>
              <a:t>độ</a:t>
            </a:r>
            <a:r>
              <a:rPr lang="en-US" sz="1400" b="1" dirty="0" smtClean="0"/>
              <a:t> do </a:t>
            </a:r>
            <a:r>
              <a:rPr lang="en-US" sz="1400" b="1" dirty="0" err="1" smtClean="0"/>
              <a:t>Nhân</a:t>
            </a:r>
            <a:r>
              <a:rPr lang="en-US" sz="1400" b="1" dirty="0" smtClean="0"/>
              <a:t> </a:t>
            </a:r>
            <a:r>
              <a:rPr lang="en-US" sz="1400" b="1" dirty="0" err="1" smtClean="0"/>
              <a:t>dân</a:t>
            </a:r>
            <a:r>
              <a:rPr lang="en-US" sz="1400" b="1" dirty="0" smtClean="0"/>
              <a:t> </a:t>
            </a:r>
            <a:r>
              <a:rPr lang="en-US" sz="1400" b="1" dirty="0" err="1" smtClean="0"/>
              <a:t>làm</a:t>
            </a:r>
            <a:r>
              <a:rPr lang="en-US" sz="1400" b="1" dirty="0" smtClean="0"/>
              <a:t> </a:t>
            </a:r>
            <a:r>
              <a:rPr lang="en-US" sz="1400" b="1" dirty="0" err="1" smtClean="0"/>
              <a:t>chủ</a:t>
            </a:r>
            <a:r>
              <a:rPr lang="en-US" sz="1400" b="1" dirty="0" smtClean="0"/>
              <a:t>, </a:t>
            </a:r>
            <a:r>
              <a:rPr lang="en-US" sz="1400" b="1" dirty="0" err="1" smtClean="0"/>
              <a:t>có</a:t>
            </a:r>
            <a:r>
              <a:rPr lang="en-US" sz="1400" b="1" dirty="0" smtClean="0"/>
              <a:t> </a:t>
            </a:r>
            <a:r>
              <a:rPr lang="en-US" sz="1400" b="1" dirty="0" err="1" smtClean="0"/>
              <a:t>nền</a:t>
            </a:r>
            <a:r>
              <a:rPr lang="en-US" sz="1400" b="1" dirty="0" smtClean="0"/>
              <a:t> </a:t>
            </a:r>
            <a:r>
              <a:rPr lang="en-US" sz="1400" b="1" dirty="0" err="1" smtClean="0"/>
              <a:t>kinh</a:t>
            </a:r>
            <a:r>
              <a:rPr lang="en-US" sz="1400" b="1" dirty="0" smtClean="0"/>
              <a:t> </a:t>
            </a:r>
            <a:r>
              <a:rPr lang="en-US" sz="1400" b="1" dirty="0" err="1" smtClean="0"/>
              <a:t>tế</a:t>
            </a:r>
            <a:r>
              <a:rPr lang="en-US" sz="1400" b="1" dirty="0" smtClean="0"/>
              <a:t> </a:t>
            </a:r>
            <a:r>
              <a:rPr lang="en-US" sz="1400" b="1" dirty="0" err="1" smtClean="0"/>
              <a:t>phát</a:t>
            </a:r>
            <a:r>
              <a:rPr lang="en-US" sz="1400" b="1" dirty="0" smtClean="0"/>
              <a:t> </a:t>
            </a:r>
            <a:r>
              <a:rPr lang="en-US" sz="1400" b="1" dirty="0" err="1" smtClean="0"/>
              <a:t>triển</a:t>
            </a:r>
            <a:r>
              <a:rPr lang="en-US" sz="1400" b="1" dirty="0" smtClean="0"/>
              <a:t> </a:t>
            </a:r>
            <a:r>
              <a:rPr lang="en-US" sz="1400" b="1" dirty="0" err="1" smtClean="0"/>
              <a:t>cao</a:t>
            </a:r>
            <a:r>
              <a:rPr lang="en-US" sz="1400" b="1" dirty="0" smtClean="0"/>
              <a:t>)</a:t>
            </a:r>
            <a:r>
              <a:rPr lang="en-US" sz="1400" b="1" dirty="0" smtClean="0">
                <a:solidFill>
                  <a:srgbClr val="008080"/>
                </a:solidFill>
              </a:rPr>
              <a:t>; </a:t>
            </a:r>
            <a:r>
              <a:rPr lang="en-US" sz="1400" b="1" dirty="0">
                <a:solidFill>
                  <a:srgbClr val="008080"/>
                </a:solidFill>
              </a:rPr>
              <a:t>Minh </a:t>
            </a:r>
            <a:r>
              <a:rPr lang="en-US" sz="1400" b="1" dirty="0" err="1">
                <a:solidFill>
                  <a:srgbClr val="008080"/>
                </a:solidFill>
              </a:rPr>
              <a:t>về</a:t>
            </a:r>
            <a:r>
              <a:rPr lang="en-US" sz="1400" b="1" dirty="0">
                <a:solidFill>
                  <a:srgbClr val="008080"/>
                </a:solidFill>
              </a:rPr>
              <a:t> </a:t>
            </a:r>
            <a:r>
              <a:rPr lang="en-US" sz="1400" b="1" dirty="0" err="1">
                <a:solidFill>
                  <a:srgbClr val="008080"/>
                </a:solidFill>
              </a:rPr>
              <a:t>Nhân</a:t>
            </a:r>
            <a:r>
              <a:rPr lang="en-US" sz="1400" b="1" dirty="0">
                <a:solidFill>
                  <a:srgbClr val="008080"/>
                </a:solidFill>
              </a:rPr>
              <a:t> </a:t>
            </a:r>
            <a:r>
              <a:rPr lang="en-US" sz="1400" b="1" dirty="0" err="1">
                <a:solidFill>
                  <a:srgbClr val="008080"/>
                </a:solidFill>
              </a:rPr>
              <a:t>dân</a:t>
            </a:r>
            <a:r>
              <a:rPr lang="en-US" sz="1400" b="1" dirty="0">
                <a:solidFill>
                  <a:srgbClr val="008080"/>
                </a:solidFill>
              </a:rPr>
              <a:t> </a:t>
            </a:r>
            <a:r>
              <a:rPr lang="en-US" sz="1400" b="1" dirty="0" err="1">
                <a:solidFill>
                  <a:srgbClr val="008080"/>
                </a:solidFill>
              </a:rPr>
              <a:t>và</a:t>
            </a:r>
            <a:r>
              <a:rPr lang="en-US" sz="1400" b="1" dirty="0">
                <a:solidFill>
                  <a:srgbClr val="008080"/>
                </a:solidFill>
              </a:rPr>
              <a:t> </a:t>
            </a:r>
            <a:r>
              <a:rPr lang="en-US" sz="1400" b="1" dirty="0" err="1">
                <a:solidFill>
                  <a:srgbClr val="008080"/>
                </a:solidFill>
              </a:rPr>
              <a:t>Đại</a:t>
            </a:r>
            <a:r>
              <a:rPr lang="en-US" sz="1400" b="1" dirty="0">
                <a:solidFill>
                  <a:srgbClr val="008080"/>
                </a:solidFill>
              </a:rPr>
              <a:t> </a:t>
            </a:r>
            <a:r>
              <a:rPr lang="en-US" sz="1400" b="1" dirty="0" err="1">
                <a:solidFill>
                  <a:srgbClr val="008080"/>
                </a:solidFill>
              </a:rPr>
              <a:t>đoàn</a:t>
            </a:r>
            <a:r>
              <a:rPr lang="en-US" sz="1400" b="1" dirty="0">
                <a:solidFill>
                  <a:srgbClr val="008080"/>
                </a:solidFill>
              </a:rPr>
              <a:t> </a:t>
            </a:r>
            <a:r>
              <a:rPr lang="en-US" sz="1400" b="1" dirty="0" err="1">
                <a:solidFill>
                  <a:srgbClr val="008080"/>
                </a:solidFill>
              </a:rPr>
              <a:t>kết</a:t>
            </a:r>
            <a:r>
              <a:rPr lang="en-US" sz="1400" b="1" dirty="0">
                <a:solidFill>
                  <a:srgbClr val="008080"/>
                </a:solidFill>
              </a:rPr>
              <a:t> </a:t>
            </a:r>
            <a:r>
              <a:rPr lang="en-US" sz="1400" b="1" dirty="0" err="1">
                <a:solidFill>
                  <a:srgbClr val="008080"/>
                </a:solidFill>
              </a:rPr>
              <a:t>toàn</a:t>
            </a:r>
            <a:r>
              <a:rPr lang="en-US" sz="1400" b="1" dirty="0">
                <a:solidFill>
                  <a:srgbClr val="008080"/>
                </a:solidFill>
              </a:rPr>
              <a:t> </a:t>
            </a:r>
            <a:r>
              <a:rPr lang="en-US" sz="1400" b="1" dirty="0" err="1">
                <a:solidFill>
                  <a:srgbClr val="008080"/>
                </a:solidFill>
              </a:rPr>
              <a:t>dân</a:t>
            </a:r>
            <a:r>
              <a:rPr lang="en-US" sz="1400" b="1" dirty="0">
                <a:solidFill>
                  <a:srgbClr val="008080"/>
                </a:solidFill>
              </a:rPr>
              <a:t> </a:t>
            </a:r>
            <a:r>
              <a:rPr lang="en-US" sz="1400" b="1" dirty="0" err="1" smtClean="0">
                <a:solidFill>
                  <a:srgbClr val="008080"/>
                </a:solidFill>
              </a:rPr>
              <a:t>tộc</a:t>
            </a:r>
            <a:r>
              <a:rPr lang="en-US" sz="1400" b="1" dirty="0" smtClean="0">
                <a:solidFill>
                  <a:srgbClr val="008080"/>
                </a:solidFill>
              </a:rPr>
              <a:t>; </a:t>
            </a:r>
            <a:r>
              <a:rPr lang="en-US" sz="1400" b="1" dirty="0">
                <a:solidFill>
                  <a:srgbClr val="008080"/>
                </a:solidFill>
              </a:rPr>
              <a:t>Minh </a:t>
            </a:r>
            <a:r>
              <a:rPr lang="en-US" sz="1400" b="1" dirty="0" err="1">
                <a:solidFill>
                  <a:srgbClr val="008080"/>
                </a:solidFill>
              </a:rPr>
              <a:t>về</a:t>
            </a:r>
            <a:r>
              <a:rPr lang="en-US" sz="1400" b="1" dirty="0">
                <a:solidFill>
                  <a:srgbClr val="008080"/>
                </a:solidFill>
              </a:rPr>
              <a:t> </a:t>
            </a:r>
            <a:r>
              <a:rPr lang="en-US" sz="1400" b="1" dirty="0" err="1">
                <a:solidFill>
                  <a:srgbClr val="008080"/>
                </a:solidFill>
              </a:rPr>
              <a:t>xây</a:t>
            </a:r>
            <a:r>
              <a:rPr lang="en-US" sz="1400" b="1" dirty="0">
                <a:solidFill>
                  <a:srgbClr val="008080"/>
                </a:solidFill>
              </a:rPr>
              <a:t> </a:t>
            </a:r>
            <a:r>
              <a:rPr lang="en-US" sz="1400" b="1" dirty="0" err="1">
                <a:solidFill>
                  <a:srgbClr val="008080"/>
                </a:solidFill>
              </a:rPr>
              <a:t>dựng</a:t>
            </a:r>
            <a:r>
              <a:rPr lang="en-US" sz="1400" b="1" dirty="0">
                <a:solidFill>
                  <a:srgbClr val="008080"/>
                </a:solidFill>
              </a:rPr>
              <a:t> </a:t>
            </a:r>
            <a:r>
              <a:rPr lang="en-US" sz="1400" b="1" dirty="0" err="1">
                <a:solidFill>
                  <a:srgbClr val="008080"/>
                </a:solidFill>
              </a:rPr>
              <a:t>văn</a:t>
            </a:r>
            <a:r>
              <a:rPr lang="en-US" sz="1400" b="1" dirty="0">
                <a:solidFill>
                  <a:srgbClr val="008080"/>
                </a:solidFill>
              </a:rPr>
              <a:t> </a:t>
            </a:r>
            <a:r>
              <a:rPr lang="en-US" sz="1400" b="1" dirty="0" err="1">
                <a:solidFill>
                  <a:srgbClr val="008080"/>
                </a:solidFill>
              </a:rPr>
              <a:t>hóa</a:t>
            </a:r>
            <a:r>
              <a:rPr lang="en-US" sz="1400" b="1" dirty="0">
                <a:solidFill>
                  <a:srgbClr val="008080"/>
                </a:solidFill>
              </a:rPr>
              <a:t> </a:t>
            </a:r>
            <a:r>
              <a:rPr lang="en-US" sz="1400" b="1" dirty="0" err="1">
                <a:solidFill>
                  <a:srgbClr val="008080"/>
                </a:solidFill>
              </a:rPr>
              <a:t>và</a:t>
            </a:r>
            <a:r>
              <a:rPr lang="en-US" sz="1400" b="1" dirty="0">
                <a:solidFill>
                  <a:srgbClr val="008080"/>
                </a:solidFill>
              </a:rPr>
              <a:t> con </a:t>
            </a:r>
            <a:r>
              <a:rPr lang="en-US" sz="1400" b="1" dirty="0" err="1" smtClean="0">
                <a:solidFill>
                  <a:srgbClr val="008080"/>
                </a:solidFill>
              </a:rPr>
              <a:t>người</a:t>
            </a:r>
            <a:r>
              <a:rPr lang="en-US" sz="1400" b="1" dirty="0" smtClean="0">
                <a:solidFill>
                  <a:srgbClr val="008080"/>
                </a:solidFill>
              </a:rPr>
              <a:t>; </a:t>
            </a:r>
            <a:r>
              <a:rPr lang="en-US" sz="1400" b="1" dirty="0" err="1">
                <a:solidFill>
                  <a:srgbClr val="008080"/>
                </a:solidFill>
              </a:rPr>
              <a:t>về</a:t>
            </a:r>
            <a:r>
              <a:rPr lang="en-US" sz="1400" b="1" dirty="0">
                <a:solidFill>
                  <a:srgbClr val="008080"/>
                </a:solidFill>
              </a:rPr>
              <a:t> </a:t>
            </a:r>
            <a:r>
              <a:rPr lang="en-US" sz="1400" b="1" dirty="0" err="1">
                <a:solidFill>
                  <a:srgbClr val="008080"/>
                </a:solidFill>
              </a:rPr>
              <a:t>phát</a:t>
            </a:r>
            <a:r>
              <a:rPr lang="en-US" sz="1400" b="1" dirty="0">
                <a:solidFill>
                  <a:srgbClr val="008080"/>
                </a:solidFill>
              </a:rPr>
              <a:t> </a:t>
            </a:r>
            <a:r>
              <a:rPr lang="en-US" sz="1400" b="1" dirty="0" err="1">
                <a:solidFill>
                  <a:srgbClr val="008080"/>
                </a:solidFill>
              </a:rPr>
              <a:t>huy</a:t>
            </a:r>
            <a:r>
              <a:rPr lang="en-US" sz="1400" b="1" dirty="0">
                <a:solidFill>
                  <a:srgbClr val="008080"/>
                </a:solidFill>
              </a:rPr>
              <a:t> </a:t>
            </a:r>
            <a:r>
              <a:rPr lang="en-US" sz="1400" b="1" dirty="0" err="1">
                <a:solidFill>
                  <a:srgbClr val="008080"/>
                </a:solidFill>
              </a:rPr>
              <a:t>dân</a:t>
            </a:r>
            <a:r>
              <a:rPr lang="en-US" sz="1400" b="1" dirty="0">
                <a:solidFill>
                  <a:srgbClr val="008080"/>
                </a:solidFill>
              </a:rPr>
              <a:t> </a:t>
            </a:r>
            <a:r>
              <a:rPr lang="en-US" sz="1400" b="1" dirty="0" err="1">
                <a:solidFill>
                  <a:srgbClr val="008080"/>
                </a:solidFill>
              </a:rPr>
              <a:t>chủ</a:t>
            </a:r>
            <a:r>
              <a:rPr lang="en-US" sz="1400" b="1" dirty="0">
                <a:solidFill>
                  <a:srgbClr val="008080"/>
                </a:solidFill>
              </a:rPr>
              <a:t>, </a:t>
            </a:r>
            <a:r>
              <a:rPr lang="en-US" sz="1400" b="1" dirty="0" err="1">
                <a:solidFill>
                  <a:srgbClr val="008080"/>
                </a:solidFill>
              </a:rPr>
              <a:t>xây</a:t>
            </a:r>
            <a:r>
              <a:rPr lang="en-US" sz="1400" b="1" dirty="0">
                <a:solidFill>
                  <a:srgbClr val="008080"/>
                </a:solidFill>
              </a:rPr>
              <a:t> </a:t>
            </a:r>
            <a:r>
              <a:rPr lang="en-US" sz="1400" b="1" dirty="0" err="1">
                <a:solidFill>
                  <a:srgbClr val="008080"/>
                </a:solidFill>
              </a:rPr>
              <a:t>dựng</a:t>
            </a:r>
            <a:r>
              <a:rPr lang="en-US" sz="1400" b="1" dirty="0">
                <a:solidFill>
                  <a:srgbClr val="008080"/>
                </a:solidFill>
              </a:rPr>
              <a:t> </a:t>
            </a:r>
            <a:r>
              <a:rPr lang="en-US" sz="1400" b="1" dirty="0" err="1">
                <a:solidFill>
                  <a:srgbClr val="008080"/>
                </a:solidFill>
              </a:rPr>
              <a:t>Nhà</a:t>
            </a:r>
            <a:r>
              <a:rPr lang="en-US" sz="1400" b="1" dirty="0">
                <a:solidFill>
                  <a:srgbClr val="008080"/>
                </a:solidFill>
              </a:rPr>
              <a:t> </a:t>
            </a:r>
            <a:r>
              <a:rPr lang="en-US" sz="1400" b="1" dirty="0" err="1">
                <a:solidFill>
                  <a:srgbClr val="008080"/>
                </a:solidFill>
              </a:rPr>
              <a:t>nước</a:t>
            </a:r>
            <a:r>
              <a:rPr lang="en-US" sz="1400" b="1" dirty="0">
                <a:solidFill>
                  <a:srgbClr val="008080"/>
                </a:solidFill>
              </a:rPr>
              <a:t> </a:t>
            </a:r>
            <a:r>
              <a:rPr lang="en-US" sz="1400" b="1" dirty="0" err="1">
                <a:solidFill>
                  <a:srgbClr val="008080"/>
                </a:solidFill>
              </a:rPr>
              <a:t>pháp</a:t>
            </a:r>
            <a:r>
              <a:rPr lang="en-US" sz="1400" b="1" dirty="0">
                <a:solidFill>
                  <a:srgbClr val="008080"/>
                </a:solidFill>
              </a:rPr>
              <a:t> </a:t>
            </a:r>
            <a:r>
              <a:rPr lang="en-US" sz="1400" b="1" dirty="0" err="1" smtClean="0">
                <a:solidFill>
                  <a:srgbClr val="008080"/>
                </a:solidFill>
              </a:rPr>
              <a:t>quyền</a:t>
            </a:r>
            <a:r>
              <a:rPr lang="en-US" sz="1400" b="1" dirty="0" smtClean="0">
                <a:solidFill>
                  <a:srgbClr val="008080"/>
                </a:solidFill>
              </a:rPr>
              <a:t>; </a:t>
            </a:r>
            <a:r>
              <a:rPr lang="en-US" sz="1400" b="1" dirty="0" err="1">
                <a:solidFill>
                  <a:srgbClr val="008080"/>
                </a:solidFill>
              </a:rPr>
              <a:t>về</a:t>
            </a:r>
            <a:r>
              <a:rPr lang="en-US" sz="1400" b="1" dirty="0">
                <a:solidFill>
                  <a:srgbClr val="008080"/>
                </a:solidFill>
              </a:rPr>
              <a:t> </a:t>
            </a:r>
            <a:r>
              <a:rPr lang="en-US" sz="1400" b="1" dirty="0" err="1">
                <a:solidFill>
                  <a:srgbClr val="008080"/>
                </a:solidFill>
              </a:rPr>
              <a:t>xây</a:t>
            </a:r>
            <a:r>
              <a:rPr lang="en-US" sz="1400" b="1" dirty="0">
                <a:solidFill>
                  <a:srgbClr val="008080"/>
                </a:solidFill>
              </a:rPr>
              <a:t> </a:t>
            </a:r>
            <a:r>
              <a:rPr lang="en-US" sz="1400" b="1" dirty="0" err="1">
                <a:solidFill>
                  <a:srgbClr val="008080"/>
                </a:solidFill>
              </a:rPr>
              <a:t>dựng</a:t>
            </a:r>
            <a:r>
              <a:rPr lang="en-US" sz="1400" b="1" dirty="0">
                <a:solidFill>
                  <a:srgbClr val="008080"/>
                </a:solidFill>
              </a:rPr>
              <a:t> </a:t>
            </a:r>
            <a:r>
              <a:rPr lang="en-US" sz="1400" b="1" dirty="0" err="1" smtClean="0">
                <a:solidFill>
                  <a:srgbClr val="008080"/>
                </a:solidFill>
              </a:rPr>
              <a:t>Đảng</a:t>
            </a:r>
            <a:r>
              <a:rPr lang="en-US" sz="1400" b="1" dirty="0" smtClean="0">
                <a:solidFill>
                  <a:srgbClr val="008080"/>
                </a:solidFill>
              </a:rPr>
              <a:t>.</a:t>
            </a:r>
          </a:p>
          <a:p>
            <a:pPr algn="just"/>
            <a:r>
              <a:rPr lang="en-US" sz="1400" b="1" dirty="0" smtClean="0">
                <a:solidFill>
                  <a:srgbClr val="008080"/>
                </a:solidFill>
              </a:rPr>
              <a:t>- 2 </a:t>
            </a:r>
            <a:r>
              <a:rPr lang="en-US" sz="1400" b="1" dirty="0" err="1" smtClean="0">
                <a:solidFill>
                  <a:srgbClr val="008080"/>
                </a:solidFill>
              </a:rPr>
              <a:t>nội</a:t>
            </a:r>
            <a:r>
              <a:rPr lang="en-US" sz="1400" b="1" dirty="0" smtClean="0">
                <a:solidFill>
                  <a:srgbClr val="008080"/>
                </a:solidFill>
              </a:rPr>
              <a:t> dung </a:t>
            </a:r>
            <a:r>
              <a:rPr lang="en-US" sz="1400" b="1" dirty="0" err="1" smtClean="0">
                <a:solidFill>
                  <a:srgbClr val="008080"/>
                </a:solidFill>
              </a:rPr>
              <a:t>về</a:t>
            </a:r>
            <a:r>
              <a:rPr lang="en-US" sz="1400" b="1" dirty="0" smtClean="0">
                <a:solidFill>
                  <a:srgbClr val="008080"/>
                </a:solidFill>
              </a:rPr>
              <a:t> </a:t>
            </a:r>
            <a:r>
              <a:rPr lang="en-US" sz="1400" b="1" dirty="0" err="1" smtClean="0">
                <a:solidFill>
                  <a:srgbClr val="008080"/>
                </a:solidFill>
              </a:rPr>
              <a:t>đạo</a:t>
            </a:r>
            <a:r>
              <a:rPr lang="en-US" sz="1400" b="1" dirty="0" smtClean="0">
                <a:solidFill>
                  <a:srgbClr val="008080"/>
                </a:solidFill>
              </a:rPr>
              <a:t> </a:t>
            </a:r>
            <a:r>
              <a:rPr lang="en-US" sz="1400" b="1" dirty="0" err="1" smtClean="0">
                <a:solidFill>
                  <a:srgbClr val="008080"/>
                </a:solidFill>
              </a:rPr>
              <a:t>đức</a:t>
            </a:r>
            <a:r>
              <a:rPr lang="en-US" sz="1400" b="1" dirty="0" smtClean="0">
                <a:solidFill>
                  <a:srgbClr val="008080"/>
                </a:solidFill>
              </a:rPr>
              <a:t>: </a:t>
            </a:r>
            <a:r>
              <a:rPr lang="en-US" sz="1400" dirty="0" err="1"/>
              <a:t>Tư</a:t>
            </a:r>
            <a:r>
              <a:rPr lang="en-US" sz="1400" dirty="0"/>
              <a:t> </a:t>
            </a:r>
            <a:r>
              <a:rPr lang="en-US" sz="1400" dirty="0" err="1"/>
              <a:t>tưởng</a:t>
            </a:r>
            <a:r>
              <a:rPr lang="en-US" sz="1400" dirty="0"/>
              <a:t> </a:t>
            </a:r>
            <a:r>
              <a:rPr lang="en-US" sz="1400" dirty="0" err="1"/>
              <a:t>Hồ</a:t>
            </a:r>
            <a:r>
              <a:rPr lang="en-US" sz="1400" dirty="0"/>
              <a:t> </a:t>
            </a:r>
            <a:r>
              <a:rPr lang="en-US" sz="1400" dirty="0" err="1"/>
              <a:t>Chí</a:t>
            </a:r>
            <a:r>
              <a:rPr lang="en-US" sz="1400" dirty="0"/>
              <a:t> Minh </a:t>
            </a:r>
            <a:r>
              <a:rPr lang="en-US" sz="1400" dirty="0" err="1"/>
              <a:t>về</a:t>
            </a:r>
            <a:r>
              <a:rPr lang="en-US" sz="1400" dirty="0"/>
              <a:t> </a:t>
            </a:r>
            <a:r>
              <a:rPr lang="en-US" sz="1400" dirty="0" err="1"/>
              <a:t>đạo</a:t>
            </a:r>
            <a:r>
              <a:rPr lang="en-US" sz="1400" dirty="0"/>
              <a:t> </a:t>
            </a:r>
            <a:r>
              <a:rPr lang="en-US" sz="1400" dirty="0" err="1" smtClean="0"/>
              <a:t>đức</a:t>
            </a:r>
            <a:r>
              <a:rPr lang="en-US" sz="1400" dirty="0" smtClean="0"/>
              <a:t>; </a:t>
            </a:r>
            <a:r>
              <a:rPr lang="en-US" sz="1400" dirty="0" err="1"/>
              <a:t>Tấm</a:t>
            </a:r>
            <a:r>
              <a:rPr lang="en-US" sz="1400" dirty="0"/>
              <a:t> </a:t>
            </a:r>
            <a:r>
              <a:rPr lang="en-US" sz="1400" dirty="0" err="1"/>
              <a:t>gương</a:t>
            </a:r>
            <a:r>
              <a:rPr lang="en-US" sz="1400" dirty="0"/>
              <a:t> </a:t>
            </a:r>
            <a:r>
              <a:rPr lang="en-US" sz="1400" dirty="0" err="1"/>
              <a:t>đạo</a:t>
            </a:r>
            <a:r>
              <a:rPr lang="en-US" sz="1400" dirty="0"/>
              <a:t> </a:t>
            </a:r>
            <a:r>
              <a:rPr lang="en-US" sz="1400" dirty="0" err="1"/>
              <a:t>đức</a:t>
            </a:r>
            <a:r>
              <a:rPr lang="en-US" sz="1400" dirty="0"/>
              <a:t> </a:t>
            </a:r>
            <a:r>
              <a:rPr lang="en-US" sz="1400" dirty="0" err="1"/>
              <a:t>Hồ</a:t>
            </a:r>
            <a:r>
              <a:rPr lang="en-US" sz="1400" dirty="0"/>
              <a:t> </a:t>
            </a:r>
            <a:r>
              <a:rPr lang="en-US" sz="1400" dirty="0" err="1"/>
              <a:t>Chí</a:t>
            </a:r>
            <a:r>
              <a:rPr lang="en-US" sz="1400" dirty="0"/>
              <a:t> </a:t>
            </a:r>
            <a:r>
              <a:rPr lang="en-US" sz="1400" dirty="0" smtClean="0"/>
              <a:t>Minh.</a:t>
            </a:r>
            <a:endParaRPr lang="en-US" sz="1400" dirty="0"/>
          </a:p>
          <a:p>
            <a:pPr algn="just"/>
            <a:r>
              <a:rPr lang="en-US" sz="1400" dirty="0" smtClean="0"/>
              <a:t>+ </a:t>
            </a:r>
            <a:r>
              <a:rPr lang="en-US" sz="1400" dirty="0" err="1" smtClean="0"/>
              <a:t>Có</a:t>
            </a:r>
            <a:r>
              <a:rPr lang="en-US" sz="1400" dirty="0" smtClean="0"/>
              <a:t> </a:t>
            </a:r>
            <a:r>
              <a:rPr lang="en-US" sz="1400" dirty="0" err="1" smtClean="0"/>
              <a:t>đức</a:t>
            </a:r>
            <a:r>
              <a:rPr lang="en-US" sz="1400" dirty="0" smtClean="0"/>
              <a:t> </a:t>
            </a:r>
            <a:r>
              <a:rPr lang="en-US" sz="1400" dirty="0" err="1" smtClean="0"/>
              <a:t>mà</a:t>
            </a:r>
            <a:r>
              <a:rPr lang="en-US" sz="1400" dirty="0" smtClean="0"/>
              <a:t> </a:t>
            </a:r>
            <a:r>
              <a:rPr lang="en-US" sz="1400" dirty="0" err="1" smtClean="0"/>
              <a:t>không</a:t>
            </a:r>
            <a:r>
              <a:rPr lang="en-US" sz="1400" dirty="0" smtClean="0"/>
              <a:t> </a:t>
            </a:r>
            <a:r>
              <a:rPr lang="en-US" sz="1400" dirty="0" err="1" smtClean="0"/>
              <a:t>có</a:t>
            </a:r>
            <a:r>
              <a:rPr lang="en-US" sz="1400" dirty="0" smtClean="0"/>
              <a:t> </a:t>
            </a:r>
            <a:r>
              <a:rPr lang="en-US" sz="1400" dirty="0" err="1" smtClean="0"/>
              <a:t>tài</a:t>
            </a:r>
            <a:r>
              <a:rPr lang="en-US" sz="1400" dirty="0" smtClean="0"/>
              <a:t> </a:t>
            </a:r>
            <a:r>
              <a:rPr lang="en-US" sz="1400" dirty="0" err="1" smtClean="0"/>
              <a:t>thì</a:t>
            </a:r>
            <a:r>
              <a:rPr lang="en-US" sz="1400" dirty="0" smtClean="0"/>
              <a:t> </a:t>
            </a:r>
            <a:r>
              <a:rPr lang="en-US" sz="1400" dirty="0" err="1" smtClean="0"/>
              <a:t>làm</a:t>
            </a:r>
            <a:r>
              <a:rPr lang="en-US" sz="1400" dirty="0" smtClean="0"/>
              <a:t> </a:t>
            </a:r>
            <a:r>
              <a:rPr lang="en-US" sz="1400" dirty="0" err="1" smtClean="0"/>
              <a:t>việc</a:t>
            </a:r>
            <a:r>
              <a:rPr lang="en-US" sz="1400" dirty="0" smtClean="0"/>
              <a:t> </a:t>
            </a:r>
            <a:r>
              <a:rPr lang="en-US" sz="1400" dirty="0" err="1" smtClean="0"/>
              <a:t>gì</a:t>
            </a:r>
            <a:r>
              <a:rPr lang="en-US" sz="1400" dirty="0" smtClean="0"/>
              <a:t> </a:t>
            </a:r>
            <a:r>
              <a:rPr lang="en-US" sz="1400" dirty="0" err="1" smtClean="0"/>
              <a:t>cũng</a:t>
            </a:r>
            <a:r>
              <a:rPr lang="en-US" sz="1400" dirty="0" smtClean="0"/>
              <a:t> </a:t>
            </a:r>
            <a:r>
              <a:rPr lang="en-US" sz="1400" dirty="0" err="1" smtClean="0"/>
              <a:t>khó</a:t>
            </a:r>
            <a:r>
              <a:rPr lang="en-US" sz="1400" dirty="0" smtClean="0"/>
              <a:t>.</a:t>
            </a:r>
          </a:p>
          <a:p>
            <a:pPr algn="just"/>
            <a:r>
              <a:rPr lang="en-US" sz="1400" dirty="0" smtClean="0"/>
              <a:t>+ </a:t>
            </a:r>
            <a:r>
              <a:rPr lang="en-US" sz="1400" dirty="0" err="1" smtClean="0"/>
              <a:t>Có</a:t>
            </a:r>
            <a:r>
              <a:rPr lang="en-US" sz="1400" dirty="0" smtClean="0"/>
              <a:t> </a:t>
            </a:r>
            <a:r>
              <a:rPr lang="en-US" sz="1400" dirty="0" err="1" smtClean="0"/>
              <a:t>tài</a:t>
            </a:r>
            <a:r>
              <a:rPr lang="en-US" sz="1400" dirty="0" smtClean="0"/>
              <a:t> </a:t>
            </a:r>
            <a:r>
              <a:rPr lang="en-US" sz="1400" dirty="0" err="1" smtClean="0"/>
              <a:t>mà</a:t>
            </a:r>
            <a:r>
              <a:rPr lang="en-US" sz="1400" dirty="0" smtClean="0"/>
              <a:t> </a:t>
            </a:r>
            <a:r>
              <a:rPr lang="en-US" sz="1400" dirty="0" err="1" smtClean="0"/>
              <a:t>không</a:t>
            </a:r>
            <a:r>
              <a:rPr lang="en-US" sz="1400" dirty="0" smtClean="0"/>
              <a:t> </a:t>
            </a:r>
            <a:r>
              <a:rPr lang="en-US" sz="1400" dirty="0" err="1" smtClean="0"/>
              <a:t>có</a:t>
            </a:r>
            <a:r>
              <a:rPr lang="en-US" sz="1400" dirty="0" smtClean="0"/>
              <a:t> </a:t>
            </a:r>
            <a:r>
              <a:rPr lang="en-US" sz="1400" dirty="0" err="1" smtClean="0"/>
              <a:t>đức</a:t>
            </a:r>
            <a:r>
              <a:rPr lang="en-US" sz="1400" dirty="0" smtClean="0"/>
              <a:t> </a:t>
            </a:r>
            <a:r>
              <a:rPr lang="en-US" sz="1400" dirty="0" err="1" smtClean="0"/>
              <a:t>là</a:t>
            </a:r>
            <a:r>
              <a:rPr lang="en-US" sz="1400" dirty="0" smtClean="0"/>
              <a:t> </a:t>
            </a:r>
            <a:r>
              <a:rPr lang="en-US" sz="1400" dirty="0" err="1" smtClean="0"/>
              <a:t>người</a:t>
            </a:r>
            <a:r>
              <a:rPr lang="en-US" sz="1400" dirty="0" smtClean="0"/>
              <a:t> </a:t>
            </a:r>
            <a:r>
              <a:rPr lang="en-US" sz="1400" dirty="0" err="1" smtClean="0"/>
              <a:t>vô</a:t>
            </a:r>
            <a:r>
              <a:rPr lang="en-US" sz="1400" dirty="0" smtClean="0"/>
              <a:t> </a:t>
            </a:r>
            <a:r>
              <a:rPr lang="en-US" sz="1400" dirty="0" err="1" smtClean="0"/>
              <a:t>dụng</a:t>
            </a:r>
            <a:r>
              <a:rPr lang="en-US" sz="1400" dirty="0" smtClean="0"/>
              <a:t>.</a:t>
            </a:r>
            <a:endParaRPr lang="en-US" sz="1400" dirty="0"/>
          </a:p>
          <a:p>
            <a:endParaRPr lang="en-US" b="1" dirty="0">
              <a:solidFill>
                <a:srgbClr val="008080"/>
              </a:solidFill>
            </a:endParaRPr>
          </a:p>
          <a:p>
            <a:endParaRPr lang="en-US" b="1" dirty="0">
              <a:solidFill>
                <a:srgbClr val="008080"/>
              </a:solidFill>
            </a:endParaRPr>
          </a:p>
          <a:p>
            <a:endParaRPr lang="en-US" b="1" dirty="0">
              <a:solidFill>
                <a:srgbClr val="008080"/>
              </a:solidFill>
            </a:endParaRPr>
          </a:p>
          <a:p>
            <a:endParaRPr lang="en-US" b="1" dirty="0">
              <a:solidFill>
                <a:srgbClr val="008080"/>
              </a:solidFill>
            </a:endParaRPr>
          </a:p>
          <a:p>
            <a:endParaRPr lang="en-US" b="1" dirty="0">
              <a:solidFill>
                <a:srgbClr val="008080"/>
              </a:solidFill>
            </a:endParaRPr>
          </a:p>
          <a:p>
            <a:pPr marL="0" indent="0">
              <a:buFontTx/>
              <a:buNone/>
            </a:pPr>
            <a:endParaRPr lang="en-US" baseline="0" dirty="0" smtClean="0"/>
          </a:p>
          <a:p>
            <a:pPr marL="2000250" lvl="4"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a:t>
            </a:fld>
            <a:endParaRPr lang="en-US"/>
          </a:p>
        </p:txBody>
      </p:sp>
    </p:spTree>
    <p:extLst>
      <p:ext uri="{BB962C8B-B14F-4D97-AF65-F5344CB8AC3E}">
        <p14:creationId xmlns="" xmlns:p14="http://schemas.microsoft.com/office/powerpoint/2010/main" val="2683375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715000" cy="4114800"/>
          </a:xfrm>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20</a:t>
            </a:fld>
            <a:endParaRPr lang="en-US"/>
          </a:p>
        </p:txBody>
      </p:sp>
    </p:spTree>
    <p:extLst>
      <p:ext uri="{BB962C8B-B14F-4D97-AF65-F5344CB8AC3E}">
        <p14:creationId xmlns="" xmlns:p14="http://schemas.microsoft.com/office/powerpoint/2010/main" val="3491824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943600" cy="4343400"/>
          </a:xfrm>
        </p:spPr>
        <p:txBody>
          <a:bodyPr/>
          <a:lstStyle/>
          <a:p>
            <a:pPr algn="just"/>
            <a:r>
              <a:rPr lang="en-US" sz="1800" smtClean="0"/>
              <a:t>- Phong cách khoa học, dân chủ, quần chúng và nêu gương.</a:t>
            </a:r>
          </a:p>
          <a:p>
            <a:pPr algn="just"/>
            <a:r>
              <a:rPr lang="en-US" sz="1800" smtClean="0"/>
              <a:t>+ Làm việc gì cũng phải trên cơ sở khoa học.</a:t>
            </a:r>
          </a:p>
          <a:p>
            <a:pPr algn="just"/>
            <a:r>
              <a:rPr lang="en-US" sz="1800" smtClean="0"/>
              <a:t>+ Làm việc gì cũng phải lấy ý kiến quần chúng Nhân dân.</a:t>
            </a:r>
          </a:p>
          <a:p>
            <a:pPr algn="just"/>
            <a:r>
              <a:rPr lang="en-US" sz="1800" smtClean="0"/>
              <a:t>+ Phải nêu gương trên các lĩnh vực: Trật tự lòng, lề đường; sử dụng nước sạch; giáo dục con cháu …</a:t>
            </a:r>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21</a:t>
            </a:fld>
            <a:endParaRPr lang="en-US"/>
          </a:p>
        </p:txBody>
      </p:sp>
    </p:spTree>
    <p:extLst>
      <p:ext uri="{BB962C8B-B14F-4D97-AF65-F5344CB8AC3E}">
        <p14:creationId xmlns="" xmlns:p14="http://schemas.microsoft.com/office/powerpoint/2010/main" val="387953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smtClean="0"/>
              <a:t>- “Trong bầu trời không có gì bằng Nhân dân. Trong trái đất không có gì mạnh bằng lực lượng của Nhân dân”.</a:t>
            </a:r>
          </a:p>
          <a:p>
            <a:pPr algn="just"/>
            <a:r>
              <a:rPr lang="en-US" sz="1800" smtClean="0"/>
              <a:t>- Thực hiện tốt Quy chế dân chủ: PL 34; NĐ 71; NĐ 04…</a:t>
            </a:r>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22</a:t>
            </a:fld>
            <a:endParaRPr lang="en-US"/>
          </a:p>
        </p:txBody>
      </p:sp>
    </p:spTree>
    <p:extLst>
      <p:ext uri="{BB962C8B-B14F-4D97-AF65-F5344CB8AC3E}">
        <p14:creationId xmlns="" xmlns:p14="http://schemas.microsoft.com/office/powerpoint/2010/main" val="1153769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smtClean="0"/>
              <a:t>- Đòi hỏi người lãnh đạo phải có bản lĩnh, tư duy khoa học.</a:t>
            </a:r>
          </a:p>
          <a:p>
            <a:pPr algn="just"/>
            <a:r>
              <a:rPr lang="en-US" sz="2000" smtClean="0"/>
              <a:t>+ Dám nghĩ, dám làm, dám chịu trách nhiệm.</a:t>
            </a:r>
          </a:p>
          <a:p>
            <a:pPr algn="just"/>
            <a:r>
              <a:rPr lang="en-US" sz="2000" smtClean="0"/>
              <a:t>+ Xem lợi ích của Nhân dân là trên hết.</a:t>
            </a:r>
          </a:p>
          <a:p>
            <a:pPr algn="just"/>
            <a:r>
              <a:rPr lang="en-US" sz="2000" smtClean="0"/>
              <a:t>+ Đảm bảo nguyên tác, li nh hoạt biện pháp.</a:t>
            </a:r>
          </a:p>
          <a:p>
            <a:pPr algn="just"/>
            <a:r>
              <a:rPr lang="en-US" sz="2000" smtClean="0"/>
              <a:t>EX: Kiên định CN M-L, nhưng biện pháp linh hoạt phù hợp với tình hình cách mạng lúc đó.</a:t>
            </a:r>
          </a:p>
          <a:p>
            <a:pPr algn="just"/>
            <a:r>
              <a:rPr lang="en-US" sz="2000" smtClean="0"/>
              <a:t>+ Đảng CSVN</a:t>
            </a:r>
          </a:p>
          <a:p>
            <a:pPr algn="just"/>
            <a:r>
              <a:rPr lang="en-US" sz="2000" smtClean="0"/>
              <a:t>+ Đại đoàn kết</a:t>
            </a:r>
          </a:p>
          <a:p>
            <a:pPr algn="just"/>
            <a:r>
              <a:rPr lang="en-US" sz="2000" smtClean="0"/>
              <a:t>+ Đánh đỗ đwế quốc</a:t>
            </a:r>
            <a:endParaRPr lang="en-US" sz="20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23</a:t>
            </a:fld>
            <a:endParaRPr lang="en-US"/>
          </a:p>
        </p:txBody>
      </p:sp>
    </p:spTree>
    <p:extLst>
      <p:ext uri="{BB962C8B-B14F-4D97-AF65-F5344CB8AC3E}">
        <p14:creationId xmlns="" xmlns:p14="http://schemas.microsoft.com/office/powerpoint/2010/main" val="562674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24</a:t>
            </a:fld>
            <a:endParaRPr lang="en-US"/>
          </a:p>
        </p:txBody>
      </p:sp>
    </p:spTree>
    <p:extLst>
      <p:ext uri="{BB962C8B-B14F-4D97-AF65-F5344CB8AC3E}">
        <p14:creationId xmlns="" xmlns:p14="http://schemas.microsoft.com/office/powerpoint/2010/main" val="1801003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25</a:t>
            </a:fld>
            <a:endParaRPr lang="en-US"/>
          </a:p>
        </p:txBody>
      </p:sp>
    </p:spTree>
    <p:extLst>
      <p:ext uri="{BB962C8B-B14F-4D97-AF65-F5344CB8AC3E}">
        <p14:creationId xmlns="" xmlns:p14="http://schemas.microsoft.com/office/powerpoint/2010/main" val="1099437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91200" cy="4343400"/>
          </a:xfrm>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800" smtClean="0">
                <a:latin typeface="Arial" pitchFamily="34" charset="0"/>
                <a:cs typeface="Arial" pitchFamily="34" charset="0"/>
              </a:rPr>
              <a:t>- Dựa trên điều kiện khách quan để ra quyết định, tránh chủ quan, duy ý chí.</a:t>
            </a:r>
          </a:p>
          <a:p>
            <a:pPr algn="just">
              <a:defRPr/>
            </a:pPr>
            <a:r>
              <a:rPr lang="en-US" sz="1800" smtClean="0">
                <a:latin typeface="Arial" pitchFamily="34" charset="0"/>
                <a:cs typeface="Arial" pitchFamily="34" charset="0"/>
              </a:rPr>
              <a:t>+ Bác </a:t>
            </a:r>
            <a:r>
              <a:rPr lang="en-US" sz="1800">
                <a:latin typeface="Arial" pitchFamily="34" charset="0"/>
                <a:cs typeface="Arial" pitchFamily="34" charset="0"/>
              </a:rPr>
              <a:t>Hồ chúc cho cán bộ lãnh đạo các cấp có cái chân biết đi </a:t>
            </a:r>
            <a:r>
              <a:rPr lang="en-US" sz="1800" i="1">
                <a:latin typeface="Arial" pitchFamily="34" charset="0"/>
                <a:cs typeface="Arial" pitchFamily="34" charset="0"/>
              </a:rPr>
              <a:t>(thu thập thông tin, thu thập tài liệu)</a:t>
            </a:r>
            <a:r>
              <a:rPr lang="en-US" sz="1800">
                <a:latin typeface="Arial" pitchFamily="34" charset="0"/>
                <a:cs typeface="Arial" pitchFamily="34" charset="0"/>
              </a:rPr>
              <a:t>, có cái mắt biết nhìn </a:t>
            </a:r>
            <a:r>
              <a:rPr lang="en-US" sz="1800" i="1">
                <a:latin typeface="Arial" pitchFamily="34" charset="0"/>
                <a:cs typeface="Arial" pitchFamily="34" charset="0"/>
              </a:rPr>
              <a:t>(để quan sát)</a:t>
            </a:r>
            <a:r>
              <a:rPr lang="en-US" sz="1800">
                <a:latin typeface="Arial" pitchFamily="34" charset="0"/>
                <a:cs typeface="Arial" pitchFamily="34" charset="0"/>
              </a:rPr>
              <a:t>, có cái óc biết nghĩ </a:t>
            </a:r>
            <a:r>
              <a:rPr lang="en-US" sz="1800" i="1">
                <a:latin typeface="Arial" pitchFamily="34" charset="0"/>
                <a:cs typeface="Arial" pitchFamily="34" charset="0"/>
              </a:rPr>
              <a:t>(để quyết định các vấn đề cho chính xác)</a:t>
            </a:r>
            <a:r>
              <a:rPr lang="en-US" sz="1800">
                <a:latin typeface="Arial" pitchFamily="34" charset="0"/>
                <a:cs typeface="Arial" pitchFamily="34" charset="0"/>
              </a:rPr>
              <a:t>. </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800" smtClean="0">
                <a:latin typeface="Arial" pitchFamily="34" charset="0"/>
                <a:cs typeface="Arial" pitchFamily="34" charset="0"/>
              </a:rPr>
              <a:t>- XD hệ thống pháp luật chặt chẽ </a:t>
            </a:r>
            <a:r>
              <a:rPr lang="en-US" sz="1800" smtClean="0">
                <a:latin typeface="Arial" pitchFamily="34" charset="0"/>
                <a:cs typeface="Arial" pitchFamily="34" charset="0"/>
                <a:sym typeface="Wingdings" pitchFamily="2" charset="2"/>
              </a:rPr>
              <a:t> không thể tham nhũng; không dám tham nhũng; chế độ phù hợp  không cần tham nhũng.</a:t>
            </a:r>
            <a:endParaRPr lang="en-US" sz="1800" smtClean="0">
              <a:latin typeface="Arial" pitchFamily="34" charset="0"/>
              <a:cs typeface="Arial" pitchFamily="34" charset="0"/>
            </a:endParaRPr>
          </a:p>
          <a:p>
            <a:pPr algn="just">
              <a:defRPr/>
            </a:pPr>
            <a:r>
              <a:rPr lang="fr-FR" sz="1800" smtClean="0"/>
              <a:t>- Bác </a:t>
            </a:r>
            <a:r>
              <a:rPr lang="fr-FR" sz="1800"/>
              <a:t>nói: “Thưởng phạt phải nghiêm minh, có công thì thưởng, có lỗi thì phạt; có công mới có huân, phải có công huân mới được thưởng huân chương, thưởng cái nào đích đáng cái ấy,... khen thưởng phải có tác dụng động viên, giáo dục, nêu gương</a:t>
            </a:r>
            <a:r>
              <a:rPr lang="fr-FR" sz="1800" smtClean="0"/>
              <a:t>”.</a:t>
            </a:r>
            <a:endParaRPr lang="en-US" sz="180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26</a:t>
            </a:fld>
            <a:endParaRPr lang="en-US"/>
          </a:p>
        </p:txBody>
      </p:sp>
    </p:spTree>
    <p:extLst>
      <p:ext uri="{BB962C8B-B14F-4D97-AF65-F5344CB8AC3E}">
        <p14:creationId xmlns="" xmlns:p14="http://schemas.microsoft.com/office/powerpoint/2010/main" val="59538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2000" smtClean="0">
                <a:latin typeface="Arial" pitchFamily="34" charset="0"/>
                <a:cs typeface="Arial" pitchFamily="34" charset="0"/>
              </a:rPr>
              <a:t>- Trọng dụng nhân tài phải biết tùy tài mà dùng người: </a:t>
            </a:r>
            <a:r>
              <a:rPr lang="en-US" sz="2000" smtClean="0">
                <a:solidFill>
                  <a:srgbClr val="0000CC"/>
                </a:solidFill>
                <a:latin typeface="Arial" pitchFamily="34" charset="0"/>
                <a:cs typeface="Arial" pitchFamily="34" charset="0"/>
              </a:rPr>
              <a:t>“Tài to ta dùng việc to, tài nhỏ ta cắt làm việc nhỏ, ai có năng lực về việc gì, ta đặt ngay vào việc ấy…”</a:t>
            </a:r>
          </a:p>
          <a:p>
            <a:pPr algn="just"/>
            <a:r>
              <a:rPr lang="en-US" sz="2000" smtClean="0"/>
              <a:t>- Sử</a:t>
            </a:r>
            <a:r>
              <a:rPr lang="en-US" sz="2000" baseline="0" smtClean="0"/>
              <a:t> dụng Cụ Huỳnh Thúc Khang, Nguyễn Văn Huyên. Vua Bảo</a:t>
            </a:r>
            <a:r>
              <a:rPr lang="en-US" sz="2000" smtClean="0"/>
              <a:t> Đại được Bác cảm hóa vận động tham gia chính quyền. LM Phan Bá Trực.</a:t>
            </a:r>
            <a:endParaRPr lang="en-US" sz="2000" baseline="0" smtClean="0"/>
          </a:p>
          <a:p>
            <a:pPr algn="just"/>
            <a:r>
              <a:rPr lang="en-US" sz="2000" baseline="0" smtClean="0"/>
              <a:t>- Thủ</a:t>
            </a:r>
            <a:r>
              <a:rPr lang="en-US" sz="2000" smtClean="0"/>
              <a:t> tướng Võ Văn Kiệt sử dụng ông Nguyễn Xuân Oánh.</a:t>
            </a:r>
            <a:endParaRPr lang="en-US" sz="2000" baseline="0" smtClean="0"/>
          </a:p>
          <a:p>
            <a:pPr algn="just"/>
            <a:r>
              <a:rPr lang="en-US" sz="2000" smtClean="0"/>
              <a:t>- Kêu</a:t>
            </a:r>
            <a:r>
              <a:rPr lang="en-US" sz="2000" baseline="0" smtClean="0"/>
              <a:t> gọi Việt Kiều cùng chung tay xây dựng đất nước.</a:t>
            </a:r>
            <a:endParaRPr lang="en-US" sz="20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27</a:t>
            </a:fld>
            <a:endParaRPr lang="en-US"/>
          </a:p>
        </p:txBody>
      </p:sp>
    </p:spTree>
    <p:extLst>
      <p:ext uri="{BB962C8B-B14F-4D97-AF65-F5344CB8AC3E}">
        <p14:creationId xmlns="" xmlns:p14="http://schemas.microsoft.com/office/powerpoint/2010/main" val="90687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2000" smtClean="0">
                <a:latin typeface="Arial" pitchFamily="34" charset="0"/>
                <a:cs typeface="Arial" pitchFamily="34" charset="0"/>
              </a:rPr>
              <a:t>- Đạo đức CM: Người</a:t>
            </a:r>
            <a:r>
              <a:rPr lang="en-US" sz="2000">
                <a:latin typeface="Arial" pitchFamily="34" charset="0"/>
                <a:cs typeface="Arial" pitchFamily="34" charset="0"/>
              </a:rPr>
              <a:t>  đã  viết : “ Cũng như sông thì có nguồn mới có nước, không có nguồn thì sông cạn. Cây phải có gốc, không có gốc thì cây héo. Người cách mạng phải có đạo đức cách mạng, không có đạo đức thì dù tài giỏi mấy cũng không lãnh đạo được nhân dân ”.</a:t>
            </a:r>
            <a:endParaRPr lang="en-US" sz="2000"/>
          </a:p>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28</a:t>
            </a:fld>
            <a:endParaRPr lang="en-US"/>
          </a:p>
        </p:txBody>
      </p:sp>
    </p:spTree>
    <p:extLst>
      <p:ext uri="{BB962C8B-B14F-4D97-AF65-F5344CB8AC3E}">
        <p14:creationId xmlns="" xmlns:p14="http://schemas.microsoft.com/office/powerpoint/2010/main" val="1456787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algn="just"/>
            <a:r>
              <a:rPr lang="en-US" sz="2400" smtClean="0"/>
              <a:t>- Kiến thức mới, có thể thay thế cái cũ, phù hợp với điều kiện của đất nước, của địa phương, của cơ quan, đơn vị.</a:t>
            </a:r>
            <a:endParaRPr lang="en-US" sz="24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29</a:t>
            </a:fld>
            <a:endParaRPr lang="en-US"/>
          </a:p>
        </p:txBody>
      </p:sp>
    </p:spTree>
    <p:extLst>
      <p:ext uri="{BB962C8B-B14F-4D97-AF65-F5344CB8AC3E}">
        <p14:creationId xmlns="" xmlns:p14="http://schemas.microsoft.com/office/powerpoint/2010/main" val="408209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419600"/>
          </a:xfrm>
        </p:spPr>
        <p:txBody>
          <a:bodyPr/>
          <a:lstStyle/>
          <a:p>
            <a:pPr algn="just"/>
            <a:r>
              <a:rPr lang="en-US" sz="1600" dirty="0" smtClean="0"/>
              <a:t>- </a:t>
            </a:r>
            <a:r>
              <a:rPr lang="en-US" sz="1600" dirty="0" err="1" smtClean="0"/>
              <a:t>Độc</a:t>
            </a:r>
            <a:r>
              <a:rPr lang="en-US" sz="1600" dirty="0" smtClean="0"/>
              <a:t> </a:t>
            </a:r>
            <a:r>
              <a:rPr lang="en-US" sz="1600" dirty="0" err="1"/>
              <a:t>lập</a:t>
            </a:r>
            <a:r>
              <a:rPr lang="en-US" sz="1600" dirty="0"/>
              <a:t> </a:t>
            </a:r>
            <a:r>
              <a:rPr lang="en-US" sz="1600" dirty="0" err="1"/>
              <a:t>dân</a:t>
            </a:r>
            <a:r>
              <a:rPr lang="en-US" sz="1600" dirty="0"/>
              <a:t> </a:t>
            </a:r>
            <a:r>
              <a:rPr lang="en-US" sz="1600" dirty="0" err="1"/>
              <a:t>tộc</a:t>
            </a:r>
            <a:r>
              <a:rPr lang="en-US" sz="1600" dirty="0"/>
              <a:t> </a:t>
            </a:r>
            <a:r>
              <a:rPr lang="en-US" sz="1600" dirty="0" err="1"/>
              <a:t>gắn</a:t>
            </a:r>
            <a:r>
              <a:rPr lang="en-US" sz="1600" dirty="0"/>
              <a:t> </a:t>
            </a:r>
            <a:r>
              <a:rPr lang="en-US" sz="1600" dirty="0" err="1"/>
              <a:t>liền</a:t>
            </a:r>
            <a:r>
              <a:rPr lang="en-US" sz="1600" dirty="0"/>
              <a:t> </a:t>
            </a:r>
            <a:r>
              <a:rPr lang="en-US" sz="1600" dirty="0" err="1"/>
              <a:t>với</a:t>
            </a:r>
            <a:r>
              <a:rPr lang="en-US" sz="1600" dirty="0"/>
              <a:t> </a:t>
            </a:r>
            <a:r>
              <a:rPr lang="en-US" sz="1600" dirty="0" err="1"/>
              <a:t>chủ</a:t>
            </a:r>
            <a:r>
              <a:rPr lang="en-US" sz="1600" dirty="0"/>
              <a:t> </a:t>
            </a:r>
            <a:r>
              <a:rPr lang="en-US" sz="1600" dirty="0" err="1"/>
              <a:t>nghĩa</a:t>
            </a:r>
            <a:r>
              <a:rPr lang="en-US" sz="1600" dirty="0"/>
              <a:t> </a:t>
            </a:r>
            <a:r>
              <a:rPr lang="en-US" sz="1600" dirty="0" err="1"/>
              <a:t>xã</a:t>
            </a:r>
            <a:r>
              <a:rPr lang="en-US" sz="1600" dirty="0"/>
              <a:t> </a:t>
            </a:r>
            <a:r>
              <a:rPr lang="en-US" sz="1600" dirty="0" err="1"/>
              <a:t>hội</a:t>
            </a:r>
            <a:r>
              <a:rPr lang="en-US" sz="1600" dirty="0"/>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hợp</a:t>
            </a:r>
            <a:r>
              <a:rPr lang="en-US" sz="1600" dirty="0">
                <a:latin typeface="Arial" pitchFamily="34" charset="0"/>
                <a:cs typeface="Arial" pitchFamily="34" charset="0"/>
              </a:rPr>
              <a:t> </a:t>
            </a:r>
            <a:r>
              <a:rPr lang="en-US" sz="1600" dirty="0" err="1">
                <a:latin typeface="Arial" pitchFamily="34" charset="0"/>
                <a:cs typeface="Arial" pitchFamily="34" charset="0"/>
              </a:rPr>
              <a:t>sức</a:t>
            </a:r>
            <a:r>
              <a:rPr lang="en-US" sz="1600" dirty="0">
                <a:latin typeface="Arial" pitchFamily="34" charset="0"/>
                <a:cs typeface="Arial" pitchFamily="34" charset="0"/>
              </a:rPr>
              <a:t> </a:t>
            </a:r>
            <a:r>
              <a:rPr lang="en-US" sz="1600" dirty="0" err="1">
                <a:latin typeface="Arial" pitchFamily="34" charset="0"/>
                <a:cs typeface="Arial" pitchFamily="34" charset="0"/>
              </a:rPr>
              <a:t>mạnh</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tộc</a:t>
            </a:r>
            <a:r>
              <a:rPr lang="en-US" sz="1600" dirty="0">
                <a:latin typeface="Arial" pitchFamily="34" charset="0"/>
                <a:cs typeface="Arial" pitchFamily="34" charset="0"/>
              </a:rPr>
              <a:t> </a:t>
            </a:r>
            <a:r>
              <a:rPr lang="en-US" sz="1600" dirty="0" err="1">
                <a:latin typeface="Arial" pitchFamily="34" charset="0"/>
                <a:cs typeface="Arial" pitchFamily="34" charset="0"/>
              </a:rPr>
              <a:t>với</a:t>
            </a:r>
            <a:r>
              <a:rPr lang="en-US" sz="1600" dirty="0">
                <a:latin typeface="Arial" pitchFamily="34" charset="0"/>
                <a:cs typeface="Arial" pitchFamily="34" charset="0"/>
              </a:rPr>
              <a:t> </a:t>
            </a:r>
            <a:r>
              <a:rPr lang="en-US" sz="1600" dirty="0" err="1">
                <a:latin typeface="Arial" pitchFamily="34" charset="0"/>
                <a:cs typeface="Arial" pitchFamily="34" charset="0"/>
              </a:rPr>
              <a:t>sức</a:t>
            </a:r>
            <a:r>
              <a:rPr lang="en-US" sz="1600" dirty="0">
                <a:latin typeface="Arial" pitchFamily="34" charset="0"/>
                <a:cs typeface="Arial" pitchFamily="34" charset="0"/>
              </a:rPr>
              <a:t> </a:t>
            </a:r>
            <a:r>
              <a:rPr lang="en-US" sz="1600" dirty="0" err="1">
                <a:latin typeface="Arial" pitchFamily="34" charset="0"/>
                <a:cs typeface="Arial" pitchFamily="34" charset="0"/>
              </a:rPr>
              <a:t>mạnh</a:t>
            </a:r>
            <a:r>
              <a:rPr lang="en-US" sz="1600" dirty="0">
                <a:latin typeface="Arial" pitchFamily="34" charset="0"/>
                <a:cs typeface="Arial" pitchFamily="34" charset="0"/>
              </a:rPr>
              <a:t> </a:t>
            </a:r>
            <a:r>
              <a:rPr lang="en-US" sz="1600" dirty="0" err="1">
                <a:latin typeface="Arial" pitchFamily="34" charset="0"/>
                <a:cs typeface="Arial" pitchFamily="34" charset="0"/>
              </a:rPr>
              <a:t>thời</a:t>
            </a:r>
            <a:r>
              <a:rPr lang="en-US" sz="1600" dirty="0">
                <a:latin typeface="Arial" pitchFamily="34" charset="0"/>
                <a:cs typeface="Arial" pitchFamily="34" charset="0"/>
              </a:rPr>
              <a:t> </a:t>
            </a:r>
            <a:r>
              <a:rPr lang="en-US" sz="1600" dirty="0" err="1">
                <a:latin typeface="Arial" pitchFamily="34" charset="0"/>
                <a:cs typeface="Arial" pitchFamily="34" charset="0"/>
              </a:rPr>
              <a:t>đại</a:t>
            </a:r>
            <a:r>
              <a:rPr lang="en-US" sz="1600" dirty="0" smtClean="0">
                <a:latin typeface="Arial" pitchFamily="34" charset="0"/>
                <a:cs typeface="Arial" pitchFamily="34" charset="0"/>
              </a:rPr>
              <a:t>.</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600" dirty="0" smtClean="0"/>
              <a:t>- CNXH </a:t>
            </a:r>
            <a:r>
              <a:rPr lang="en-US" sz="1600" dirty="0" err="1" smtClean="0"/>
              <a:t>là</a:t>
            </a:r>
            <a:r>
              <a:rPr lang="en-US" sz="1600" dirty="0" smtClean="0"/>
              <a:t> </a:t>
            </a:r>
            <a:r>
              <a:rPr lang="en-US" sz="1600" dirty="0" err="1" smtClean="0"/>
              <a:t>chế</a:t>
            </a:r>
            <a:r>
              <a:rPr lang="en-US" sz="1600" dirty="0" smtClean="0"/>
              <a:t> </a:t>
            </a:r>
            <a:r>
              <a:rPr lang="en-US" sz="1600" dirty="0" err="1" smtClean="0"/>
              <a:t>độ</a:t>
            </a:r>
            <a:r>
              <a:rPr lang="en-US" sz="1600" dirty="0" smtClean="0"/>
              <a:t> </a:t>
            </a:r>
            <a:r>
              <a:rPr lang="en-US" sz="1600" dirty="0" err="1" smtClean="0"/>
              <a:t>chính</a:t>
            </a:r>
            <a:r>
              <a:rPr lang="en-US" sz="1600" dirty="0" smtClean="0"/>
              <a:t> </a:t>
            </a:r>
            <a:r>
              <a:rPr lang="en-US" sz="1600" dirty="0" err="1" smtClean="0"/>
              <a:t>trị</a:t>
            </a:r>
            <a:r>
              <a:rPr lang="en-US" sz="1600" dirty="0" smtClean="0"/>
              <a:t> do </a:t>
            </a:r>
            <a:r>
              <a:rPr lang="en-US" sz="1600" dirty="0" err="1" smtClean="0"/>
              <a:t>Nhân</a:t>
            </a:r>
            <a:r>
              <a:rPr lang="en-US" sz="1600" dirty="0" smtClean="0"/>
              <a:t> </a:t>
            </a:r>
            <a:r>
              <a:rPr lang="en-US" sz="1600" dirty="0" err="1" smtClean="0"/>
              <a:t>dân</a:t>
            </a:r>
            <a:r>
              <a:rPr lang="en-US" sz="1600" dirty="0" smtClean="0"/>
              <a:t> </a:t>
            </a:r>
            <a:r>
              <a:rPr lang="en-US" sz="1600" dirty="0" err="1" smtClean="0"/>
              <a:t>làm</a:t>
            </a:r>
            <a:r>
              <a:rPr lang="en-US" sz="1600" dirty="0" smtClean="0"/>
              <a:t> </a:t>
            </a:r>
            <a:r>
              <a:rPr lang="en-US" sz="1600" dirty="0" err="1" smtClean="0"/>
              <a:t>chủ</a:t>
            </a:r>
            <a:r>
              <a:rPr lang="en-US" sz="1600" dirty="0" smtClean="0"/>
              <a:t>; </a:t>
            </a:r>
            <a:r>
              <a:rPr lang="en-US" sz="1600" dirty="0" err="1" smtClean="0"/>
              <a:t>có</a:t>
            </a:r>
            <a:r>
              <a:rPr lang="en-US" sz="1600" baseline="0" dirty="0" smtClean="0"/>
              <a:t> </a:t>
            </a:r>
            <a:r>
              <a:rPr lang="en-US" sz="1600" baseline="0" dirty="0" err="1" smtClean="0"/>
              <a:t>nền</a:t>
            </a:r>
            <a:r>
              <a:rPr lang="en-US" sz="1600" baseline="0" dirty="0" smtClean="0"/>
              <a:t> </a:t>
            </a:r>
            <a:r>
              <a:rPr lang="en-US" sz="1600" baseline="0" dirty="0" err="1" smtClean="0"/>
              <a:t>kinh</a:t>
            </a:r>
            <a:r>
              <a:rPr lang="en-US" sz="1600" baseline="0" dirty="0" smtClean="0"/>
              <a:t> </a:t>
            </a:r>
            <a:r>
              <a:rPr lang="en-US" sz="1600" baseline="0" dirty="0" err="1" smtClean="0"/>
              <a:t>tế</a:t>
            </a:r>
            <a:r>
              <a:rPr lang="en-US" sz="1600" baseline="0" dirty="0" smtClean="0"/>
              <a:t> </a:t>
            </a:r>
            <a:r>
              <a:rPr lang="en-US" sz="1600" baseline="0" dirty="0" err="1" smtClean="0"/>
              <a:t>phát</a:t>
            </a:r>
            <a:r>
              <a:rPr lang="en-US" sz="1600" baseline="0" dirty="0" smtClean="0"/>
              <a:t> </a:t>
            </a:r>
            <a:r>
              <a:rPr lang="en-US" sz="1600" baseline="0" dirty="0" err="1" smtClean="0"/>
              <a:t>triển</a:t>
            </a:r>
            <a:r>
              <a:rPr lang="en-US" sz="1600" baseline="0" dirty="0" smtClean="0"/>
              <a:t> </a:t>
            </a:r>
            <a:r>
              <a:rPr lang="en-US" sz="1600" baseline="0" dirty="0" err="1" smtClean="0"/>
              <a:t>cao</a:t>
            </a:r>
            <a:r>
              <a:rPr lang="en-US" sz="1600" baseline="0" dirty="0" smtClean="0"/>
              <a:t>, </a:t>
            </a:r>
            <a:r>
              <a:rPr lang="en-US" sz="1600" dirty="0" err="1" smtClean="0"/>
              <a:t>gắn</a:t>
            </a:r>
            <a:r>
              <a:rPr lang="en-US" sz="1600" dirty="0" smtClean="0"/>
              <a:t> </a:t>
            </a:r>
            <a:r>
              <a:rPr lang="en-US" sz="1600" dirty="0" err="1" smtClean="0"/>
              <a:t>liền</a:t>
            </a:r>
            <a:r>
              <a:rPr lang="en-US" sz="1600" dirty="0" smtClean="0"/>
              <a:t> </a:t>
            </a:r>
            <a:r>
              <a:rPr lang="en-US" sz="1600" dirty="0" err="1" smtClean="0"/>
              <a:t>với</a:t>
            </a:r>
            <a:r>
              <a:rPr lang="en-US" sz="1600" dirty="0" smtClean="0"/>
              <a:t> </a:t>
            </a:r>
            <a:r>
              <a:rPr lang="en-US" sz="1600" dirty="0" err="1" smtClean="0"/>
              <a:t>sự</a:t>
            </a:r>
            <a:r>
              <a:rPr lang="en-US" sz="1600" dirty="0" smtClean="0"/>
              <a:t> </a:t>
            </a:r>
            <a:r>
              <a:rPr lang="en-US" sz="1600" dirty="0" err="1" smtClean="0"/>
              <a:t>nghiệp</a:t>
            </a:r>
            <a:r>
              <a:rPr lang="en-US" sz="1600" dirty="0" smtClean="0"/>
              <a:t> </a:t>
            </a:r>
            <a:r>
              <a:rPr lang="en-US" sz="1600" dirty="0" err="1" smtClean="0"/>
              <a:t>phát</a:t>
            </a:r>
            <a:r>
              <a:rPr lang="en-US" sz="1600" dirty="0" smtClean="0"/>
              <a:t> </a:t>
            </a:r>
            <a:r>
              <a:rPr lang="en-US" sz="1600" dirty="0" err="1" smtClean="0"/>
              <a:t>triển</a:t>
            </a:r>
            <a:r>
              <a:rPr lang="en-US" sz="1600" dirty="0" smtClean="0"/>
              <a:t> </a:t>
            </a:r>
            <a:r>
              <a:rPr lang="en-US" sz="1600" dirty="0" err="1" smtClean="0"/>
              <a:t>của</a:t>
            </a:r>
            <a:r>
              <a:rPr lang="en-US" sz="1600" dirty="0" smtClean="0"/>
              <a:t> </a:t>
            </a:r>
            <a:r>
              <a:rPr lang="en-US" sz="1600" dirty="0" err="1" smtClean="0"/>
              <a:t>khoa</a:t>
            </a:r>
            <a:r>
              <a:rPr lang="en-US" sz="1600" dirty="0" smtClean="0"/>
              <a:t> </a:t>
            </a:r>
            <a:r>
              <a:rPr lang="en-US" sz="1600" dirty="0" err="1" smtClean="0"/>
              <a:t>học</a:t>
            </a:r>
            <a:r>
              <a:rPr lang="en-US" sz="1600" dirty="0" smtClean="0"/>
              <a:t> </a:t>
            </a:r>
            <a:r>
              <a:rPr lang="en-US" sz="1600" dirty="0" err="1" smtClean="0"/>
              <a:t>kỹ</a:t>
            </a:r>
            <a:r>
              <a:rPr lang="en-US" sz="1600" dirty="0" smtClean="0"/>
              <a:t> </a:t>
            </a:r>
            <a:r>
              <a:rPr lang="en-US" sz="1600" dirty="0" err="1" smtClean="0"/>
              <a:t>thuật</a:t>
            </a:r>
            <a:r>
              <a:rPr lang="en-US" sz="1600" dirty="0" smtClean="0"/>
              <a:t>; </a:t>
            </a:r>
            <a:r>
              <a:rPr lang="en-US" sz="1600" dirty="0" err="1" smtClean="0"/>
              <a:t>phát</a:t>
            </a:r>
            <a:r>
              <a:rPr lang="en-US" sz="1600" dirty="0" smtClean="0"/>
              <a:t> </a:t>
            </a:r>
            <a:r>
              <a:rPr lang="en-US" sz="1600" dirty="0" err="1" smtClean="0"/>
              <a:t>triển</a:t>
            </a:r>
            <a:r>
              <a:rPr lang="en-US" sz="1600" dirty="0" smtClean="0"/>
              <a:t> </a:t>
            </a:r>
            <a:r>
              <a:rPr lang="en-US" sz="1600" dirty="0" err="1" smtClean="0"/>
              <a:t>cao</a:t>
            </a:r>
            <a:r>
              <a:rPr lang="en-US" sz="1600" dirty="0" smtClean="0"/>
              <a:t> </a:t>
            </a:r>
            <a:r>
              <a:rPr lang="en-US" sz="1600" dirty="0" err="1" smtClean="0"/>
              <a:t>về</a:t>
            </a:r>
            <a:r>
              <a:rPr lang="en-US" sz="1600" dirty="0" smtClean="0"/>
              <a:t> </a:t>
            </a:r>
            <a:r>
              <a:rPr lang="en-US" sz="1600" dirty="0" err="1" smtClean="0"/>
              <a:t>văn</a:t>
            </a:r>
            <a:r>
              <a:rPr lang="en-US" sz="1600" dirty="0" smtClean="0"/>
              <a:t> </a:t>
            </a:r>
            <a:r>
              <a:rPr lang="en-US" sz="1600" dirty="0" err="1" smtClean="0"/>
              <a:t>hóa</a:t>
            </a:r>
            <a:r>
              <a:rPr lang="en-US" sz="1600" dirty="0" smtClean="0"/>
              <a:t>, </a:t>
            </a:r>
            <a:r>
              <a:rPr lang="en-US" sz="1600" dirty="0" err="1" smtClean="0"/>
              <a:t>đạo</a:t>
            </a:r>
            <a:r>
              <a:rPr lang="en-US" sz="1600" dirty="0" smtClean="0"/>
              <a:t> </a:t>
            </a:r>
            <a:r>
              <a:rPr lang="en-US" sz="1600" dirty="0" err="1" smtClean="0"/>
              <a:t>đức</a:t>
            </a:r>
            <a:r>
              <a:rPr lang="en-US" sz="1600" dirty="0" smtClean="0"/>
              <a:t>;</a:t>
            </a:r>
            <a:r>
              <a:rPr lang="en-US" sz="1600" baseline="0" dirty="0" smtClean="0"/>
              <a:t> </a:t>
            </a:r>
            <a:r>
              <a:rPr lang="en-US" sz="1600" dirty="0" err="1" smtClean="0"/>
              <a:t>độc</a:t>
            </a:r>
            <a:r>
              <a:rPr lang="en-US" sz="1600" dirty="0" smtClean="0"/>
              <a:t> </a:t>
            </a:r>
            <a:r>
              <a:rPr lang="en-US" sz="1600" dirty="0" err="1" smtClean="0"/>
              <a:t>lập</a:t>
            </a:r>
            <a:r>
              <a:rPr lang="en-US" sz="1600" dirty="0" smtClean="0"/>
              <a:t>, </a:t>
            </a:r>
            <a:r>
              <a:rPr lang="en-US" sz="1600" dirty="0" err="1" smtClean="0"/>
              <a:t>tự</a:t>
            </a:r>
            <a:r>
              <a:rPr lang="en-US" sz="1600" dirty="0" smtClean="0"/>
              <a:t> do, </a:t>
            </a:r>
            <a:r>
              <a:rPr lang="en-US" sz="1600" dirty="0" err="1" smtClean="0"/>
              <a:t>bình</a:t>
            </a:r>
            <a:r>
              <a:rPr lang="en-US" sz="1600" dirty="0" smtClean="0"/>
              <a:t> </a:t>
            </a:r>
            <a:r>
              <a:rPr lang="en-US" sz="1600" dirty="0" err="1" smtClean="0"/>
              <a:t>đẳng</a:t>
            </a:r>
            <a:r>
              <a:rPr lang="en-US" sz="1600" dirty="0" smtClean="0"/>
              <a:t>, </a:t>
            </a:r>
            <a:r>
              <a:rPr lang="en-US" sz="1600" dirty="0" err="1" smtClean="0"/>
              <a:t>công</a:t>
            </a:r>
            <a:r>
              <a:rPr lang="en-US" sz="1600" dirty="0" smtClean="0"/>
              <a:t> </a:t>
            </a:r>
            <a:r>
              <a:rPr lang="en-US" sz="1600" dirty="0" err="1" smtClean="0"/>
              <a:t>bằng</a:t>
            </a:r>
            <a:r>
              <a:rPr lang="en-US" sz="1600" dirty="0" smtClean="0"/>
              <a:t> </a:t>
            </a:r>
            <a:r>
              <a:rPr lang="en-US" sz="1600" dirty="0" err="1" smtClean="0"/>
              <a:t>dân</a:t>
            </a:r>
            <a:r>
              <a:rPr lang="en-US" sz="1600" dirty="0" smtClean="0"/>
              <a:t> </a:t>
            </a:r>
            <a:r>
              <a:rPr lang="en-US" sz="1600" dirty="0" err="1" smtClean="0"/>
              <a:t>chủ</a:t>
            </a:r>
            <a:r>
              <a:rPr lang="en-US" sz="1600" dirty="0" smtClean="0"/>
              <a:t>, </a:t>
            </a:r>
            <a:r>
              <a:rPr lang="en-US" sz="1600" dirty="0" err="1" smtClean="0"/>
              <a:t>đảm</a:t>
            </a:r>
            <a:r>
              <a:rPr lang="en-US" sz="1600" dirty="0" smtClean="0"/>
              <a:t> </a:t>
            </a:r>
            <a:r>
              <a:rPr lang="en-US" sz="1600" dirty="0" err="1" smtClean="0"/>
              <a:t>bảo</a:t>
            </a:r>
            <a:r>
              <a:rPr lang="en-US" sz="1600" dirty="0" smtClean="0"/>
              <a:t> </a:t>
            </a:r>
            <a:r>
              <a:rPr lang="en-US" sz="1600" dirty="0" err="1" smtClean="0"/>
              <a:t>quyền</a:t>
            </a:r>
            <a:r>
              <a:rPr lang="en-US" sz="1600" dirty="0" smtClean="0"/>
              <a:t> con </a:t>
            </a:r>
            <a:r>
              <a:rPr lang="en-US" sz="1600" dirty="0" err="1" smtClean="0"/>
              <a:t>người</a:t>
            </a:r>
            <a:r>
              <a:rPr lang="en-US" sz="1600" dirty="0" smtClean="0"/>
              <a:t>, </a:t>
            </a:r>
            <a:r>
              <a:rPr lang="en-US" sz="1600" dirty="0" err="1" smtClean="0"/>
              <a:t>bác</a:t>
            </a:r>
            <a:r>
              <a:rPr lang="en-US" sz="1600" dirty="0" smtClean="0"/>
              <a:t> </a:t>
            </a:r>
            <a:r>
              <a:rPr lang="en-US" sz="1600" dirty="0" err="1" smtClean="0"/>
              <a:t>ái</a:t>
            </a:r>
            <a:r>
              <a:rPr lang="en-US" sz="1600" dirty="0" smtClean="0"/>
              <a:t>, </a:t>
            </a:r>
            <a:r>
              <a:rPr lang="en-US" sz="1600" dirty="0" err="1" smtClean="0"/>
              <a:t>đoàn</a:t>
            </a:r>
            <a:r>
              <a:rPr lang="en-US" sz="1600" dirty="0" smtClean="0"/>
              <a:t> </a:t>
            </a:r>
            <a:r>
              <a:rPr lang="en-US" sz="1600" dirty="0" err="1" smtClean="0"/>
              <a:t>kết</a:t>
            </a:r>
            <a:r>
              <a:rPr lang="en-US" sz="1600" dirty="0" smtClean="0"/>
              <a:t> </a:t>
            </a:r>
            <a:r>
              <a:rPr lang="en-US" sz="1600" dirty="0" err="1" smtClean="0"/>
              <a:t>hữu</a:t>
            </a:r>
            <a:r>
              <a:rPr lang="en-US" sz="1600" dirty="0" smtClean="0"/>
              <a:t> </a:t>
            </a:r>
            <a:r>
              <a:rPr lang="en-US" sz="1600" dirty="0" err="1" smtClean="0"/>
              <a:t>nghị</a:t>
            </a:r>
            <a:r>
              <a:rPr lang="en-US" sz="1600" dirty="0" smtClean="0"/>
              <a:t>.</a:t>
            </a:r>
          </a:p>
          <a:p>
            <a:pPr algn="just"/>
            <a:r>
              <a:rPr lang="en-US" sz="1600" dirty="0" smtClean="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bầu</a:t>
            </a:r>
            <a:r>
              <a:rPr lang="en-US" sz="1600" dirty="0">
                <a:latin typeface="Arial" pitchFamily="34" charset="0"/>
                <a:cs typeface="Arial" pitchFamily="34" charset="0"/>
              </a:rPr>
              <a:t> </a:t>
            </a:r>
            <a:r>
              <a:rPr lang="en-US" sz="1600" dirty="0" err="1">
                <a:latin typeface="Arial" pitchFamily="34" charset="0"/>
                <a:cs typeface="Arial" pitchFamily="34" charset="0"/>
              </a:rPr>
              <a:t>trời</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có</a:t>
            </a:r>
            <a:r>
              <a:rPr lang="en-US" sz="1600" dirty="0">
                <a:latin typeface="Arial" pitchFamily="34" charset="0"/>
                <a:cs typeface="Arial" pitchFamily="34" charset="0"/>
              </a:rPr>
              <a:t> </a:t>
            </a:r>
            <a:r>
              <a:rPr lang="en-US" sz="1600" dirty="0" err="1">
                <a:latin typeface="Arial" pitchFamily="34" charset="0"/>
                <a:cs typeface="Arial" pitchFamily="34" charset="0"/>
              </a:rPr>
              <a:t>gì</a:t>
            </a:r>
            <a:r>
              <a:rPr lang="en-US" sz="1600" dirty="0">
                <a:latin typeface="Arial" pitchFamily="34" charset="0"/>
                <a:cs typeface="Arial" pitchFamily="34" charset="0"/>
              </a:rPr>
              <a:t> </a:t>
            </a:r>
            <a:r>
              <a:rPr lang="en-US" sz="1600" dirty="0" err="1">
                <a:latin typeface="Arial" pitchFamily="34" charset="0"/>
                <a:cs typeface="Arial" pitchFamily="34" charset="0"/>
              </a:rPr>
              <a:t>quý</a:t>
            </a:r>
            <a:r>
              <a:rPr lang="en-US" sz="1600" dirty="0">
                <a:latin typeface="Arial" pitchFamily="34" charset="0"/>
                <a:cs typeface="Arial" pitchFamily="34" charset="0"/>
              </a:rPr>
              <a:t> </a:t>
            </a:r>
            <a:r>
              <a:rPr lang="en-US" sz="1600" dirty="0" err="1">
                <a:latin typeface="Arial" pitchFamily="34" charset="0"/>
                <a:cs typeface="Arial" pitchFamily="34" charset="0"/>
              </a:rPr>
              <a:t>bằng</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a:latin typeface="Arial" pitchFamily="34" charset="0"/>
                <a:cs typeface="Arial" pitchFamily="34" charset="0"/>
              </a:rPr>
              <a:t>. </a:t>
            </a:r>
            <a:r>
              <a:rPr lang="en-US" sz="1600" dirty="0" err="1">
                <a:latin typeface="Arial" pitchFamily="34" charset="0"/>
                <a:cs typeface="Arial" pitchFamily="34" charset="0"/>
              </a:rPr>
              <a:t>Trong</a:t>
            </a:r>
            <a:r>
              <a:rPr lang="en-US" sz="1600" dirty="0">
                <a:latin typeface="Arial" pitchFamily="34" charset="0"/>
                <a:cs typeface="Arial" pitchFamily="34" charset="0"/>
              </a:rPr>
              <a:t> </a:t>
            </a:r>
            <a:r>
              <a:rPr lang="en-US" sz="1600" dirty="0" err="1">
                <a:latin typeface="Arial" pitchFamily="34" charset="0"/>
                <a:cs typeface="Arial" pitchFamily="34" charset="0"/>
              </a:rPr>
              <a:t>thế</a:t>
            </a:r>
            <a:r>
              <a:rPr lang="en-US" sz="1600" dirty="0">
                <a:latin typeface="Arial" pitchFamily="34" charset="0"/>
                <a:cs typeface="Arial" pitchFamily="34" charset="0"/>
              </a:rPr>
              <a:t> </a:t>
            </a:r>
            <a:r>
              <a:rPr lang="en-US" sz="1600" dirty="0" err="1">
                <a:latin typeface="Arial" pitchFamily="34" charset="0"/>
                <a:cs typeface="Arial" pitchFamily="34" charset="0"/>
              </a:rPr>
              <a:t>giới</a:t>
            </a:r>
            <a:r>
              <a:rPr lang="en-US" sz="1600" dirty="0">
                <a:latin typeface="Arial" pitchFamily="34" charset="0"/>
                <a:cs typeface="Arial" pitchFamily="34" charset="0"/>
              </a:rPr>
              <a:t> </a:t>
            </a:r>
            <a:r>
              <a:rPr lang="en-US" sz="1600" dirty="0" err="1">
                <a:latin typeface="Arial" pitchFamily="34" charset="0"/>
                <a:cs typeface="Arial" pitchFamily="34" charset="0"/>
              </a:rPr>
              <a:t>không</a:t>
            </a:r>
            <a:r>
              <a:rPr lang="en-US" sz="1600" dirty="0">
                <a:latin typeface="Arial" pitchFamily="34" charset="0"/>
                <a:cs typeface="Arial" pitchFamily="34" charset="0"/>
              </a:rPr>
              <a:t> </a:t>
            </a:r>
            <a:r>
              <a:rPr lang="en-US" sz="1600" dirty="0" err="1">
                <a:latin typeface="Arial" pitchFamily="34" charset="0"/>
                <a:cs typeface="Arial" pitchFamily="34" charset="0"/>
              </a:rPr>
              <a:t>gì</a:t>
            </a:r>
            <a:r>
              <a:rPr lang="en-US" sz="1600" dirty="0">
                <a:latin typeface="Arial" pitchFamily="34" charset="0"/>
                <a:cs typeface="Arial" pitchFamily="34" charset="0"/>
              </a:rPr>
              <a:t> </a:t>
            </a:r>
            <a:r>
              <a:rPr lang="en-US" sz="1600" dirty="0" err="1">
                <a:latin typeface="Arial" pitchFamily="34" charset="0"/>
                <a:cs typeface="Arial" pitchFamily="34" charset="0"/>
              </a:rPr>
              <a:t>mạnh</a:t>
            </a:r>
            <a:r>
              <a:rPr lang="en-US" sz="1600" dirty="0">
                <a:latin typeface="Arial" pitchFamily="34" charset="0"/>
                <a:cs typeface="Arial" pitchFamily="34" charset="0"/>
              </a:rPr>
              <a:t> </a:t>
            </a:r>
            <a:r>
              <a:rPr lang="en-US" sz="1600" dirty="0" err="1">
                <a:latin typeface="Arial" pitchFamily="34" charset="0"/>
                <a:cs typeface="Arial" pitchFamily="34" charset="0"/>
              </a:rPr>
              <a:t>bằng</a:t>
            </a:r>
            <a:r>
              <a:rPr lang="en-US" sz="1600" dirty="0">
                <a:latin typeface="Arial" pitchFamily="34" charset="0"/>
                <a:cs typeface="Arial" pitchFamily="34" charset="0"/>
              </a:rPr>
              <a:t> </a:t>
            </a:r>
            <a:r>
              <a:rPr lang="en-US" sz="1600" dirty="0" err="1">
                <a:latin typeface="Arial" pitchFamily="34" charset="0"/>
                <a:cs typeface="Arial" pitchFamily="34" charset="0"/>
              </a:rPr>
              <a:t>lực</a:t>
            </a:r>
            <a:r>
              <a:rPr lang="en-US" sz="1600" dirty="0">
                <a:latin typeface="Arial" pitchFamily="34" charset="0"/>
                <a:cs typeface="Arial" pitchFamily="34" charset="0"/>
              </a:rPr>
              <a:t> </a:t>
            </a:r>
            <a:r>
              <a:rPr lang="en-US" sz="1600" dirty="0" err="1">
                <a:latin typeface="Arial" pitchFamily="34" charset="0"/>
                <a:cs typeface="Arial" pitchFamily="34" charset="0"/>
              </a:rPr>
              <a:t>lượng</a:t>
            </a:r>
            <a:r>
              <a:rPr lang="en-US" sz="1600" dirty="0">
                <a:latin typeface="Arial" pitchFamily="34" charset="0"/>
                <a:cs typeface="Arial" pitchFamily="34" charset="0"/>
              </a:rPr>
              <a:t> </a:t>
            </a:r>
            <a:r>
              <a:rPr lang="en-US" sz="1600" dirty="0" err="1">
                <a:latin typeface="Arial" pitchFamily="34" charset="0"/>
                <a:cs typeface="Arial" pitchFamily="34" charset="0"/>
              </a:rPr>
              <a:t>đoàn</a:t>
            </a:r>
            <a:r>
              <a:rPr lang="en-US" sz="1600" dirty="0">
                <a:latin typeface="Arial" pitchFamily="34" charset="0"/>
                <a:cs typeface="Arial" pitchFamily="34" charset="0"/>
              </a:rPr>
              <a:t> </a:t>
            </a:r>
            <a:r>
              <a:rPr lang="en-US" sz="1600" dirty="0" err="1">
                <a:latin typeface="Arial" pitchFamily="34" charset="0"/>
                <a:cs typeface="Arial" pitchFamily="34" charset="0"/>
              </a:rPr>
              <a:t>kết</a:t>
            </a:r>
            <a:r>
              <a:rPr lang="en-US" sz="1600" dirty="0">
                <a:latin typeface="Arial" pitchFamily="34" charset="0"/>
                <a:cs typeface="Arial" pitchFamily="34" charset="0"/>
              </a:rPr>
              <a:t> </a:t>
            </a:r>
            <a:r>
              <a:rPr lang="en-US" sz="1600" dirty="0" err="1">
                <a:latin typeface="Arial" pitchFamily="34" charset="0"/>
                <a:cs typeface="Arial" pitchFamily="34" charset="0"/>
              </a:rPr>
              <a:t>của</a:t>
            </a:r>
            <a:r>
              <a:rPr lang="en-US" sz="1600" dirty="0">
                <a:latin typeface="Arial" pitchFamily="34" charset="0"/>
                <a:cs typeface="Arial" pitchFamily="34" charset="0"/>
              </a:rPr>
              <a:t> </a:t>
            </a:r>
            <a:r>
              <a:rPr lang="en-US" sz="1600" dirty="0" err="1">
                <a:latin typeface="Arial" pitchFamily="34" charset="0"/>
                <a:cs typeface="Arial" pitchFamily="34" charset="0"/>
              </a:rPr>
              <a:t>Nhân</a:t>
            </a:r>
            <a:r>
              <a:rPr lang="en-US" sz="1600" dirty="0">
                <a:latin typeface="Arial" pitchFamily="34" charset="0"/>
                <a:cs typeface="Arial" pitchFamily="34" charset="0"/>
              </a:rPr>
              <a:t> </a:t>
            </a:r>
            <a:r>
              <a:rPr lang="en-US" sz="1600" dirty="0" err="1">
                <a:latin typeface="Arial" pitchFamily="34" charset="0"/>
                <a:cs typeface="Arial" pitchFamily="34" charset="0"/>
              </a:rPr>
              <a:t>dân</a:t>
            </a:r>
            <a:r>
              <a:rPr lang="en-US" sz="1600" dirty="0" smtClean="0">
                <a:latin typeface="Arial" pitchFamily="34" charset="0"/>
                <a:cs typeface="Arial" pitchFamily="34" charset="0"/>
              </a:rPr>
              <a:t>”.</a:t>
            </a:r>
          </a:p>
          <a:p>
            <a:pPr algn="just"/>
            <a:r>
              <a:rPr lang="en-US" sz="1600" dirty="0" smtClean="0">
                <a:latin typeface="Arial" pitchFamily="34" charset="0"/>
                <a:cs typeface="Arial" pitchFamily="34" charset="0"/>
              </a:rPr>
              <a:t>- </a:t>
            </a:r>
            <a:r>
              <a:rPr lang="en-US" sz="1600" dirty="0" err="1" smtClean="0">
                <a:latin typeface="Arial" pitchFamily="34" charset="0"/>
                <a:cs typeface="Arial" pitchFamily="34" charset="0"/>
              </a:rPr>
              <a:t>Xây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dựng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nền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văn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nhóa</a:t>
            </a:r>
            <a:r>
              <a:rPr lang="en-US" sz="1600" dirty="0" smtClean="0">
                <a:latin typeface="Arial" pitchFamily="34" charset="0"/>
                <a:cs typeface="Arial" pitchFamily="34" charset="0"/>
              </a:rPr>
              <a:t> VN </a:t>
            </a:r>
            <a:r>
              <a:rPr lang="en-US" sz="1600" dirty="0" err="1" smtClean="0">
                <a:latin typeface="Arial" pitchFamily="34" charset="0"/>
                <a:cs typeface="Arial" pitchFamily="34" charset="0"/>
              </a:rPr>
              <a:t>tiến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tiến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đậm</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bản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sắc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dân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tộc</a:t>
            </a:r>
            <a:r>
              <a:rPr lang="en-US" sz="1600" dirty="0" smtClean="0">
                <a:latin typeface="Arial" pitchFamily="34" charset="0"/>
                <a:cs typeface="Arial" pitchFamily="34" charset="0"/>
              </a:rPr>
              <a:t>.</a:t>
            </a:r>
          </a:p>
          <a:p>
            <a:pPr algn="just"/>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Phát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huy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dân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chủ</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xây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dựng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Nhà</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nước</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pháp</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quyền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nhân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văn</a:t>
            </a:r>
            <a:r>
              <a:rPr lang="en-US" sz="1600" dirty="0" smtClean="0">
                <a:latin typeface="Arial" pitchFamily="34" charset="0"/>
                <a:cs typeface="Arial" pitchFamily="34" charset="0"/>
              </a:rPr>
              <a:t>.</a:t>
            </a:r>
          </a:p>
          <a:p>
            <a:pPr algn="just"/>
            <a:r>
              <a:rPr lang="en-US" sz="1600" dirty="0" smtClean="0">
                <a:latin typeface="Arial" pitchFamily="34" charset="0"/>
                <a:cs typeface="Arial" pitchFamily="34" charset="0"/>
              </a:rPr>
              <a:t>- </a:t>
            </a:r>
            <a:r>
              <a:rPr lang="en-US" sz="1600" dirty="0" err="1" smtClean="0">
                <a:latin typeface="Arial" pitchFamily="34" charset="0"/>
                <a:cs typeface="Arial" pitchFamily="34" charset="0"/>
              </a:rPr>
              <a:t>Xây</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dựng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Đảng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trong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sạch</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vững</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mạnh</a:t>
            </a:r>
            <a:r>
              <a:rPr lang="en-US" sz="1600" dirty="0" smtClean="0">
                <a:latin typeface="Arial" pitchFamily="34" charset="0"/>
                <a:cs typeface="Arial" pitchFamily="34" charset="0"/>
              </a:rPr>
              <a:t>.</a:t>
            </a:r>
          </a:p>
          <a:p>
            <a:pPr algn="just"/>
            <a:r>
              <a:rPr lang="en-US" sz="1600" dirty="0"/>
              <a:t>“</a:t>
            </a:r>
            <a:r>
              <a:rPr lang="en-US" sz="1600" dirty="0" err="1"/>
              <a:t>Trong</a:t>
            </a:r>
            <a:r>
              <a:rPr lang="en-US" sz="1600" dirty="0"/>
              <a:t> </a:t>
            </a:r>
            <a:r>
              <a:rPr lang="en-US" sz="1600" dirty="0" err="1"/>
              <a:t>Đảng</a:t>
            </a:r>
            <a:r>
              <a:rPr lang="en-US" sz="1600" dirty="0"/>
              <a:t> </a:t>
            </a:r>
            <a:r>
              <a:rPr lang="en-US" sz="1600" dirty="0" err="1"/>
              <a:t>thực</a:t>
            </a:r>
            <a:r>
              <a:rPr lang="en-US" sz="1600" dirty="0"/>
              <a:t> </a:t>
            </a:r>
            <a:r>
              <a:rPr lang="en-US" sz="1600" dirty="0" err="1"/>
              <a:t>hành</a:t>
            </a:r>
            <a:r>
              <a:rPr lang="en-US" sz="1600" dirty="0"/>
              <a:t> </a:t>
            </a:r>
            <a:r>
              <a:rPr lang="en-US" sz="1600" dirty="0" err="1"/>
              <a:t>dân</a:t>
            </a:r>
            <a:r>
              <a:rPr lang="en-US" sz="1600" dirty="0"/>
              <a:t> </a:t>
            </a:r>
            <a:r>
              <a:rPr lang="en-US" sz="1600" dirty="0" err="1"/>
              <a:t>chủ</a:t>
            </a:r>
            <a:r>
              <a:rPr lang="en-US" sz="1600" dirty="0"/>
              <a:t> </a:t>
            </a:r>
            <a:r>
              <a:rPr lang="en-US" sz="1600" dirty="0" err="1"/>
              <a:t>rộng</a:t>
            </a:r>
            <a:r>
              <a:rPr lang="en-US" sz="1600" dirty="0"/>
              <a:t> </a:t>
            </a:r>
            <a:r>
              <a:rPr lang="en-US" sz="1600" dirty="0" err="1"/>
              <a:t>rãi</a:t>
            </a:r>
            <a:r>
              <a:rPr lang="en-US" sz="1600" dirty="0"/>
              <a:t>, </a:t>
            </a:r>
            <a:r>
              <a:rPr lang="en-US" sz="1600" dirty="0" err="1"/>
              <a:t>thường</a:t>
            </a:r>
            <a:r>
              <a:rPr lang="en-US" sz="1600" dirty="0"/>
              <a:t> </a:t>
            </a:r>
            <a:r>
              <a:rPr lang="en-US" sz="1600" dirty="0" err="1"/>
              <a:t>xuyên</a:t>
            </a:r>
            <a:r>
              <a:rPr lang="en-US" sz="1600" dirty="0"/>
              <a:t> </a:t>
            </a:r>
            <a:r>
              <a:rPr lang="en-US" sz="1600" dirty="0" err="1"/>
              <a:t>và</a:t>
            </a:r>
            <a:r>
              <a:rPr lang="en-US" sz="1600" dirty="0"/>
              <a:t> </a:t>
            </a:r>
            <a:r>
              <a:rPr lang="en-US" sz="1600" dirty="0" err="1"/>
              <a:t>nghiêm</a:t>
            </a:r>
            <a:r>
              <a:rPr lang="en-US" sz="1600" dirty="0"/>
              <a:t> </a:t>
            </a:r>
            <a:r>
              <a:rPr lang="en-US" sz="1600" dirty="0" err="1"/>
              <a:t>chỉnh</a:t>
            </a:r>
            <a:r>
              <a:rPr lang="en-US" sz="1600" dirty="0"/>
              <a:t> </a:t>
            </a:r>
            <a:r>
              <a:rPr lang="en-US" sz="1600" i="1" dirty="0" err="1"/>
              <a:t>tự</a:t>
            </a:r>
            <a:r>
              <a:rPr lang="en-US" sz="1600" i="1" dirty="0"/>
              <a:t> </a:t>
            </a:r>
            <a:r>
              <a:rPr lang="en-US" sz="1600" i="1" dirty="0" err="1"/>
              <a:t>phê</a:t>
            </a:r>
            <a:r>
              <a:rPr lang="en-US" sz="1600" i="1" dirty="0"/>
              <a:t> </a:t>
            </a:r>
            <a:r>
              <a:rPr lang="en-US" sz="1600" i="1" dirty="0" err="1"/>
              <a:t>bình</a:t>
            </a:r>
            <a:r>
              <a:rPr lang="en-US" sz="1600" i="1" dirty="0"/>
              <a:t> </a:t>
            </a:r>
            <a:r>
              <a:rPr lang="en-US" sz="1600" i="1" dirty="0" err="1"/>
              <a:t>và</a:t>
            </a:r>
            <a:r>
              <a:rPr lang="en-US" sz="1600" i="1" dirty="0"/>
              <a:t> </a:t>
            </a:r>
            <a:r>
              <a:rPr lang="en-US" sz="1600" i="1" dirty="0" err="1"/>
              <a:t>phê</a:t>
            </a:r>
            <a:r>
              <a:rPr lang="en-US" sz="1600" i="1" dirty="0"/>
              <a:t> </a:t>
            </a:r>
            <a:r>
              <a:rPr lang="en-US" sz="1600" i="1" dirty="0" err="1"/>
              <a:t>bình</a:t>
            </a:r>
            <a:r>
              <a:rPr lang="en-US" sz="1600" dirty="0"/>
              <a:t> </a:t>
            </a:r>
            <a:r>
              <a:rPr lang="en-US" sz="1600" dirty="0" err="1"/>
              <a:t>là</a:t>
            </a:r>
            <a:r>
              <a:rPr lang="en-US" sz="1600" dirty="0"/>
              <a:t> </a:t>
            </a:r>
            <a:r>
              <a:rPr lang="en-US" sz="1600" dirty="0" err="1"/>
              <a:t>cách</a:t>
            </a:r>
            <a:r>
              <a:rPr lang="en-US" sz="1600" dirty="0"/>
              <a:t> </a:t>
            </a:r>
            <a:r>
              <a:rPr lang="en-US" sz="1600" dirty="0" err="1"/>
              <a:t>tốt</a:t>
            </a:r>
            <a:r>
              <a:rPr lang="en-US" sz="1600" dirty="0"/>
              <a:t> </a:t>
            </a:r>
            <a:r>
              <a:rPr lang="en-US" sz="1600" dirty="0" err="1"/>
              <a:t>nhất</a:t>
            </a:r>
            <a:r>
              <a:rPr lang="en-US" sz="1600" dirty="0"/>
              <a:t> </a:t>
            </a:r>
            <a:r>
              <a:rPr lang="en-US" sz="1600" dirty="0" err="1"/>
              <a:t>để</a:t>
            </a:r>
            <a:r>
              <a:rPr lang="en-US" sz="1600" dirty="0"/>
              <a:t> </a:t>
            </a:r>
            <a:r>
              <a:rPr lang="en-US" sz="1600" dirty="0" err="1"/>
              <a:t>củng</a:t>
            </a:r>
            <a:r>
              <a:rPr lang="en-US" sz="1600" dirty="0"/>
              <a:t> </a:t>
            </a:r>
            <a:r>
              <a:rPr lang="en-US" sz="1600" dirty="0" err="1"/>
              <a:t>cố</a:t>
            </a:r>
            <a:r>
              <a:rPr lang="en-US" sz="1600" dirty="0"/>
              <a:t> </a:t>
            </a:r>
            <a:r>
              <a:rPr lang="en-US" sz="1600" dirty="0" err="1"/>
              <a:t>và</a:t>
            </a:r>
            <a:r>
              <a:rPr lang="en-US" sz="1600" dirty="0"/>
              <a:t> </a:t>
            </a:r>
            <a:r>
              <a:rPr lang="en-US" sz="1600" dirty="0" err="1"/>
              <a:t>phát</a:t>
            </a:r>
            <a:r>
              <a:rPr lang="en-US" sz="1600" dirty="0"/>
              <a:t> </a:t>
            </a:r>
            <a:r>
              <a:rPr lang="en-US" sz="1600" dirty="0" err="1"/>
              <a:t>triển</a:t>
            </a:r>
            <a:r>
              <a:rPr lang="en-US" sz="1600" dirty="0"/>
              <a:t> </a:t>
            </a:r>
            <a:r>
              <a:rPr lang="en-US" sz="1600" dirty="0" err="1"/>
              <a:t>sự</a:t>
            </a:r>
            <a:r>
              <a:rPr lang="en-US" sz="1600" dirty="0"/>
              <a:t> </a:t>
            </a:r>
            <a:r>
              <a:rPr lang="en-US" sz="1600" dirty="0" err="1"/>
              <a:t>đoàn</a:t>
            </a:r>
            <a:r>
              <a:rPr lang="en-US" sz="1600" dirty="0"/>
              <a:t> </a:t>
            </a:r>
            <a:r>
              <a:rPr lang="en-US" sz="1600" dirty="0" err="1"/>
              <a:t>kết</a:t>
            </a:r>
            <a:r>
              <a:rPr lang="en-US" sz="1600" dirty="0"/>
              <a:t> </a:t>
            </a:r>
            <a:r>
              <a:rPr lang="en-US" sz="1600" dirty="0" err="1"/>
              <a:t>và</a:t>
            </a:r>
            <a:r>
              <a:rPr lang="en-US" sz="1600" dirty="0"/>
              <a:t> </a:t>
            </a:r>
            <a:r>
              <a:rPr lang="en-US" sz="1600" dirty="0" err="1"/>
              <a:t>thống</a:t>
            </a:r>
            <a:r>
              <a:rPr lang="en-US" sz="1600" dirty="0"/>
              <a:t> </a:t>
            </a:r>
            <a:r>
              <a:rPr lang="en-US" sz="1600" dirty="0" err="1"/>
              <a:t>nhất</a:t>
            </a:r>
            <a:r>
              <a:rPr lang="en-US" sz="1600" dirty="0"/>
              <a:t> </a:t>
            </a:r>
            <a:r>
              <a:rPr lang="en-US" sz="1600" dirty="0" err="1"/>
              <a:t>của</a:t>
            </a:r>
            <a:r>
              <a:rPr lang="en-US" sz="1600" dirty="0"/>
              <a:t> </a:t>
            </a:r>
            <a:r>
              <a:rPr lang="en-US" sz="1600" dirty="0" err="1"/>
              <a:t>Đảng</a:t>
            </a:r>
            <a:r>
              <a:rPr lang="en-US" sz="1600" b="1" dirty="0"/>
              <a:t>. </a:t>
            </a:r>
            <a:r>
              <a:rPr lang="en-US" sz="1600" b="1" dirty="0" err="1"/>
              <a:t>Phải</a:t>
            </a:r>
            <a:r>
              <a:rPr lang="en-US" sz="1600" b="1" dirty="0"/>
              <a:t> </a:t>
            </a:r>
            <a:r>
              <a:rPr lang="en-US" sz="1600" b="1" dirty="0" err="1"/>
              <a:t>có</a:t>
            </a:r>
            <a:r>
              <a:rPr lang="en-US" sz="1600" b="1" dirty="0"/>
              <a:t> </a:t>
            </a:r>
            <a:r>
              <a:rPr lang="en-US" sz="1600" b="1" dirty="0" err="1"/>
              <a:t>tình</a:t>
            </a:r>
            <a:r>
              <a:rPr lang="en-US" sz="1600" b="1" dirty="0"/>
              <a:t> </a:t>
            </a:r>
            <a:r>
              <a:rPr lang="en-US" sz="1600" b="1" dirty="0" err="1"/>
              <a:t>đồng</a:t>
            </a:r>
            <a:r>
              <a:rPr lang="en-US" sz="1600" b="1" dirty="0"/>
              <a:t> </a:t>
            </a:r>
            <a:r>
              <a:rPr lang="en-US" sz="1600" b="1" dirty="0" err="1"/>
              <a:t>chí</a:t>
            </a:r>
            <a:r>
              <a:rPr lang="en-US" sz="1600" b="1" dirty="0"/>
              <a:t> </a:t>
            </a:r>
            <a:r>
              <a:rPr lang="en-US" sz="1600" b="1" dirty="0" err="1"/>
              <a:t>thương</a:t>
            </a:r>
            <a:r>
              <a:rPr lang="en-US" sz="1600" b="1" dirty="0"/>
              <a:t> </a:t>
            </a:r>
            <a:r>
              <a:rPr lang="en-US" sz="1600" b="1" dirty="0" err="1"/>
              <a:t>yêu</a:t>
            </a:r>
            <a:r>
              <a:rPr lang="en-US" sz="1600" b="1" dirty="0"/>
              <a:t> </a:t>
            </a:r>
            <a:r>
              <a:rPr lang="en-US" sz="1600" b="1" dirty="0" err="1"/>
              <a:t>lẫn</a:t>
            </a:r>
            <a:r>
              <a:rPr lang="en-US" sz="1600" b="1" dirty="0"/>
              <a:t> </a:t>
            </a:r>
            <a:r>
              <a:rPr lang="en-US" sz="1600" b="1" dirty="0" err="1"/>
              <a:t>nhau</a:t>
            </a:r>
            <a:r>
              <a:rPr lang="en-US" sz="1600" b="1" dirty="0"/>
              <a:t>”.</a:t>
            </a:r>
            <a:endParaRPr lang="en-US" sz="1600" b="1" dirty="0">
              <a:latin typeface="Arial" pitchFamily="34" charset="0"/>
              <a:cs typeface="Arial" pitchFamily="34"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600" dirty="0" smtClean="0"/>
          </a:p>
          <a:p>
            <a:pPr algn="just"/>
            <a:endParaRPr lang="en-US" sz="1600" dirty="0"/>
          </a:p>
          <a:p>
            <a:pPr algn="just"/>
            <a:endParaRPr lang="en-US" sz="1600" dirty="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3</a:t>
            </a:fld>
            <a:endParaRPr lang="en-US"/>
          </a:p>
        </p:txBody>
      </p:sp>
    </p:spTree>
    <p:extLst>
      <p:ext uri="{BB962C8B-B14F-4D97-AF65-F5344CB8AC3E}">
        <p14:creationId xmlns="" xmlns:p14="http://schemas.microsoft.com/office/powerpoint/2010/main" val="4286701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a:latin typeface="Arial" pitchFamily="34" charset="0"/>
                <a:cs typeface="Arial" pitchFamily="34" charset="0"/>
              </a:rPr>
              <a:t>- Lý luận như cái kim chỉ nam, chỉ rõ phương hướng cho chúng ta trong công việc thực tế. 	Người chỉ  rõ: </a:t>
            </a:r>
            <a:r>
              <a:rPr lang="en-US" sz="1800" i="1">
                <a:latin typeface="Arial" pitchFamily="34" charset="0"/>
                <a:cs typeface="Arial" pitchFamily="34" charset="0"/>
              </a:rPr>
              <a:t>“ Có kinh nghiệm mà không có lý luận, cũng như </a:t>
            </a:r>
            <a:r>
              <a:rPr lang="en-US" sz="1800" b="1" i="1">
                <a:solidFill>
                  <a:srgbClr val="00B050"/>
                </a:solidFill>
                <a:latin typeface="Arial" pitchFamily="34" charset="0"/>
                <a:cs typeface="Arial" pitchFamily="34" charset="0"/>
              </a:rPr>
              <a:t>một mắt</a:t>
            </a:r>
            <a:r>
              <a:rPr lang="en-US" sz="1800" b="1">
                <a:solidFill>
                  <a:srgbClr val="00B050"/>
                </a:solidFill>
                <a:latin typeface="Arial" pitchFamily="34" charset="0"/>
                <a:cs typeface="Arial" pitchFamily="34" charset="0"/>
              </a:rPr>
              <a:t> </a:t>
            </a:r>
            <a:r>
              <a:rPr lang="en-US" sz="1800" b="1" i="1">
                <a:solidFill>
                  <a:srgbClr val="00B050"/>
                </a:solidFill>
                <a:latin typeface="Arial" pitchFamily="34" charset="0"/>
                <a:cs typeface="Arial" pitchFamily="34" charset="0"/>
              </a:rPr>
              <a:t>sáng, một mắt mờ…”.</a:t>
            </a:r>
            <a:endParaRPr lang="en-US" sz="1800" b="1">
              <a:solidFill>
                <a:srgbClr val="00B050"/>
              </a:solidFill>
              <a:latin typeface="Arial" pitchFamily="34" charset="0"/>
              <a:cs typeface="Arial" pitchFamily="34" charset="0"/>
            </a:endParaRPr>
          </a:p>
          <a:p>
            <a:pPr algn="just"/>
            <a:r>
              <a:rPr lang="en-US" sz="1800">
                <a:latin typeface="Arial" pitchFamily="34" charset="0"/>
                <a:cs typeface="Arial" pitchFamily="34" charset="0"/>
              </a:rPr>
              <a:t>- Lý luận phải liên hệ chặt chẽ với thực tiễn.</a:t>
            </a:r>
          </a:p>
          <a:p>
            <a:pPr algn="just"/>
            <a:r>
              <a:rPr lang="en-US" sz="1800">
                <a:latin typeface="Arial" pitchFamily="34" charset="0"/>
                <a:cs typeface="Arial" pitchFamily="34" charset="0"/>
              </a:rPr>
              <a:t>	Lý luận mà không có thực tiễn là </a:t>
            </a:r>
            <a:r>
              <a:rPr lang="en-US" sz="1800" b="1">
                <a:solidFill>
                  <a:srgbClr val="00B050"/>
                </a:solidFill>
                <a:latin typeface="Arial" pitchFamily="34" charset="0"/>
                <a:cs typeface="Arial" pitchFamily="34" charset="0"/>
              </a:rPr>
              <a:t>lý luận suông. </a:t>
            </a:r>
          </a:p>
          <a:p>
            <a:pPr algn="just"/>
            <a:r>
              <a:rPr lang="en-US" sz="1800" i="1">
                <a:latin typeface="Arial" pitchFamily="34" charset="0"/>
                <a:cs typeface="Arial" pitchFamily="34" charset="0"/>
              </a:rPr>
              <a:t>- Lý luận và thực hành có quan hệ qua lại: Lý luận phải đem ra thực hành. Thực hành phải nhìn theo lý luận</a:t>
            </a:r>
            <a:r>
              <a:rPr lang="en-US" sz="1800">
                <a:latin typeface="Arial" pitchFamily="34" charset="0"/>
                <a:cs typeface="Arial" pitchFamily="34" charset="0"/>
              </a:rPr>
              <a:t>…”</a:t>
            </a:r>
            <a:endParaRPr lang="en-US" sz="1800" b="1">
              <a:solidFill>
                <a:srgbClr val="FF0000"/>
              </a:solidFill>
              <a:latin typeface="Arial" pitchFamily="34" charset="0"/>
              <a:cs typeface="Arial" pitchFamily="34" charset="0"/>
            </a:endParaRPr>
          </a:p>
          <a:p>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30</a:t>
            </a:fld>
            <a:endParaRPr lang="en-US"/>
          </a:p>
        </p:txBody>
      </p:sp>
    </p:spTree>
    <p:extLst>
      <p:ext uri="{BB962C8B-B14F-4D97-AF65-F5344CB8AC3E}">
        <p14:creationId xmlns="" xmlns:p14="http://schemas.microsoft.com/office/powerpoint/2010/main" val="1315465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31</a:t>
            </a:fld>
            <a:endParaRPr lang="en-US"/>
          </a:p>
        </p:txBody>
      </p:sp>
    </p:spTree>
    <p:extLst>
      <p:ext uri="{BB962C8B-B14F-4D97-AF65-F5344CB8AC3E}">
        <p14:creationId xmlns="" xmlns:p14="http://schemas.microsoft.com/office/powerpoint/2010/main" val="1025076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32</a:t>
            </a:fld>
            <a:endParaRPr lang="en-US"/>
          </a:p>
        </p:txBody>
      </p:sp>
    </p:spTree>
    <p:extLst>
      <p:ext uri="{BB962C8B-B14F-4D97-AF65-F5344CB8AC3E}">
        <p14:creationId xmlns="" xmlns:p14="http://schemas.microsoft.com/office/powerpoint/2010/main" val="14688524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33</a:t>
            </a:fld>
            <a:endParaRPr lang="en-US"/>
          </a:p>
        </p:txBody>
      </p:sp>
    </p:spTree>
    <p:extLst>
      <p:ext uri="{BB962C8B-B14F-4D97-AF65-F5344CB8AC3E}">
        <p14:creationId xmlns="" xmlns:p14="http://schemas.microsoft.com/office/powerpoint/2010/main" val="651781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34</a:t>
            </a:fld>
            <a:endParaRPr lang="en-US"/>
          </a:p>
        </p:txBody>
      </p:sp>
    </p:spTree>
    <p:extLst>
      <p:ext uri="{BB962C8B-B14F-4D97-AF65-F5344CB8AC3E}">
        <p14:creationId xmlns="" xmlns:p14="http://schemas.microsoft.com/office/powerpoint/2010/main" val="124630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553200" cy="4572000"/>
          </a:xfrm>
        </p:spPr>
        <p:txBody>
          <a:bodyPr/>
          <a:lstStyle/>
          <a:p>
            <a:pPr algn="just"/>
            <a:r>
              <a:rPr lang="en-US" sz="1400" dirty="0" smtClean="0"/>
              <a:t>* </a:t>
            </a:r>
            <a:r>
              <a:rPr lang="en-US" sz="1400" dirty="0" err="1" smtClean="0"/>
              <a:t>Tư</a:t>
            </a:r>
            <a:r>
              <a:rPr lang="en-US" sz="1400" dirty="0" smtClean="0"/>
              <a:t> </a:t>
            </a:r>
            <a:r>
              <a:rPr lang="en-US" sz="1400" dirty="0" err="1" smtClean="0"/>
              <a:t>tưởng</a:t>
            </a:r>
            <a:r>
              <a:rPr lang="en-US" sz="1400" dirty="0" smtClean="0"/>
              <a:t> HCM </a:t>
            </a:r>
            <a:r>
              <a:rPr lang="en-US" sz="1400" dirty="0" err="1" smtClean="0"/>
              <a:t>về</a:t>
            </a:r>
            <a:r>
              <a:rPr lang="en-US" sz="1400" dirty="0" smtClean="0"/>
              <a:t> </a:t>
            </a:r>
            <a:r>
              <a:rPr lang="en-US" sz="1400" dirty="0" err="1" smtClean="0"/>
              <a:t>đạo</a:t>
            </a:r>
            <a:r>
              <a:rPr lang="en-US" sz="1400" dirty="0" smtClean="0"/>
              <a:t> </a:t>
            </a:r>
            <a:r>
              <a:rPr lang="en-US" sz="1400" dirty="0" err="1" smtClean="0"/>
              <a:t>đức</a:t>
            </a:r>
            <a:r>
              <a:rPr lang="en-US" sz="1400" dirty="0" smtClean="0"/>
              <a:t>:</a:t>
            </a:r>
          </a:p>
          <a:p>
            <a:pPr algn="just"/>
            <a:r>
              <a:rPr lang="en-US" sz="1400" dirty="0" smtClean="0"/>
              <a:t>- </a:t>
            </a:r>
            <a:r>
              <a:rPr lang="en-US" sz="1400" dirty="0" err="1"/>
              <a:t>Yêu</a:t>
            </a:r>
            <a:r>
              <a:rPr lang="en-US" sz="1400" dirty="0"/>
              <a:t> </a:t>
            </a:r>
            <a:r>
              <a:rPr lang="en-US" sz="1400" dirty="0" err="1"/>
              <a:t>thương</a:t>
            </a:r>
            <a:r>
              <a:rPr lang="en-US" sz="1400" dirty="0"/>
              <a:t> con </a:t>
            </a:r>
            <a:r>
              <a:rPr lang="en-US" sz="1400" dirty="0" err="1"/>
              <a:t>người</a:t>
            </a:r>
            <a:r>
              <a:rPr lang="en-US" sz="1400" dirty="0"/>
              <a:t>, </a:t>
            </a:r>
            <a:r>
              <a:rPr lang="en-US" sz="1400" dirty="0" err="1"/>
              <a:t>sống</a:t>
            </a:r>
            <a:r>
              <a:rPr lang="en-US" sz="1400" dirty="0"/>
              <a:t> </a:t>
            </a:r>
            <a:r>
              <a:rPr lang="en-US" sz="1400" dirty="0" err="1"/>
              <a:t>có</a:t>
            </a:r>
            <a:r>
              <a:rPr lang="en-US" sz="1400" dirty="0"/>
              <a:t> </a:t>
            </a:r>
            <a:r>
              <a:rPr lang="en-US" sz="1400" dirty="0" err="1"/>
              <a:t>nghĩa</a:t>
            </a:r>
            <a:r>
              <a:rPr lang="en-US" sz="1400" dirty="0"/>
              <a:t>, </a:t>
            </a:r>
            <a:r>
              <a:rPr lang="en-US" sz="1400" dirty="0" err="1"/>
              <a:t>có</a:t>
            </a:r>
            <a:r>
              <a:rPr lang="en-US" sz="1400" dirty="0"/>
              <a:t> </a:t>
            </a:r>
            <a:r>
              <a:rPr lang="en-US" sz="1400" dirty="0" err="1"/>
              <a:t>tình</a:t>
            </a:r>
            <a:r>
              <a:rPr lang="en-US" sz="1400" dirty="0" smtClean="0"/>
              <a:t>. </a:t>
            </a:r>
            <a:r>
              <a:rPr lang="en-US" sz="1400" dirty="0" err="1"/>
              <a:t>Cần</a:t>
            </a:r>
            <a:r>
              <a:rPr lang="en-US" sz="1400" dirty="0"/>
              <a:t>, </a:t>
            </a:r>
            <a:r>
              <a:rPr lang="en-US" sz="1400" dirty="0" err="1"/>
              <a:t>kiệm</a:t>
            </a:r>
            <a:r>
              <a:rPr lang="en-US" sz="1400" dirty="0"/>
              <a:t>, </a:t>
            </a:r>
            <a:r>
              <a:rPr lang="en-US" sz="1400" dirty="0" err="1"/>
              <a:t>liêm</a:t>
            </a:r>
            <a:r>
              <a:rPr lang="en-US" sz="1400" dirty="0"/>
              <a:t>, </a:t>
            </a:r>
            <a:r>
              <a:rPr lang="en-US" sz="1400" dirty="0" err="1"/>
              <a:t>chính</a:t>
            </a:r>
            <a:r>
              <a:rPr lang="en-US" sz="1400" dirty="0"/>
              <a:t>, </a:t>
            </a:r>
            <a:r>
              <a:rPr lang="en-US" sz="1400" dirty="0" err="1"/>
              <a:t>chí</a:t>
            </a:r>
            <a:r>
              <a:rPr lang="en-US" sz="1400" dirty="0"/>
              <a:t> </a:t>
            </a:r>
            <a:r>
              <a:rPr lang="en-US" sz="1400" dirty="0" err="1"/>
              <a:t>công</a:t>
            </a:r>
            <a:r>
              <a:rPr lang="en-US" sz="1400" dirty="0"/>
              <a:t> </a:t>
            </a:r>
            <a:r>
              <a:rPr lang="en-US" sz="1400" dirty="0" err="1"/>
              <a:t>vô</a:t>
            </a:r>
            <a:r>
              <a:rPr lang="en-US" sz="1400" dirty="0"/>
              <a:t> </a:t>
            </a:r>
            <a:r>
              <a:rPr lang="en-US" sz="1400" dirty="0" err="1"/>
              <a:t>tư</a:t>
            </a:r>
            <a:r>
              <a:rPr lang="en-US" sz="1400" dirty="0" smtClean="0"/>
              <a:t>.  </a:t>
            </a:r>
            <a:r>
              <a:rPr lang="en-US" sz="1400" dirty="0" err="1"/>
              <a:t>Có</a:t>
            </a:r>
            <a:r>
              <a:rPr lang="en-US" sz="1400" dirty="0"/>
              <a:t> </a:t>
            </a:r>
            <a:r>
              <a:rPr lang="en-US" sz="1400" dirty="0" err="1"/>
              <a:t>tinh</a:t>
            </a:r>
            <a:r>
              <a:rPr lang="en-US" sz="1400" dirty="0"/>
              <a:t> </a:t>
            </a:r>
            <a:r>
              <a:rPr lang="en-US" sz="1400" dirty="0" err="1"/>
              <a:t>thần</a:t>
            </a:r>
            <a:r>
              <a:rPr lang="en-US" sz="1400" dirty="0"/>
              <a:t> </a:t>
            </a:r>
            <a:r>
              <a:rPr lang="en-US" sz="1400" dirty="0" err="1"/>
              <a:t>quốc</a:t>
            </a:r>
            <a:r>
              <a:rPr lang="en-US" sz="1400" dirty="0"/>
              <a:t> </a:t>
            </a:r>
            <a:r>
              <a:rPr lang="en-US" sz="1400" dirty="0" err="1"/>
              <a:t>tế</a:t>
            </a:r>
            <a:r>
              <a:rPr lang="en-US" sz="1400" dirty="0"/>
              <a:t> </a:t>
            </a:r>
            <a:r>
              <a:rPr lang="en-US" sz="1400" dirty="0" err="1"/>
              <a:t>trong</a:t>
            </a:r>
            <a:r>
              <a:rPr lang="en-US" sz="1400" dirty="0"/>
              <a:t> </a:t>
            </a:r>
            <a:r>
              <a:rPr lang="en-US" sz="1400" dirty="0" err="1"/>
              <a:t>sáng</a:t>
            </a:r>
            <a:r>
              <a:rPr lang="en-US" sz="1400" dirty="0" smtClean="0"/>
              <a:t>. </a:t>
            </a:r>
            <a:r>
              <a:rPr lang="en-US" sz="1400" dirty="0" err="1" smtClean="0"/>
              <a:t>Nói</a:t>
            </a:r>
            <a:r>
              <a:rPr lang="en-US" sz="1400" dirty="0" smtClean="0"/>
              <a:t> </a:t>
            </a:r>
            <a:r>
              <a:rPr lang="en-US" sz="1400" dirty="0" err="1"/>
              <a:t>đi</a:t>
            </a:r>
            <a:r>
              <a:rPr lang="en-US" sz="1400" dirty="0"/>
              <a:t> </a:t>
            </a:r>
            <a:r>
              <a:rPr lang="en-US" sz="1400" dirty="0" err="1"/>
              <a:t>đôi</a:t>
            </a:r>
            <a:r>
              <a:rPr lang="en-US" sz="1400" dirty="0"/>
              <a:t> </a:t>
            </a:r>
            <a:r>
              <a:rPr lang="en-US" sz="1400" dirty="0" err="1"/>
              <a:t>với</a:t>
            </a:r>
            <a:r>
              <a:rPr lang="en-US" sz="1400" dirty="0"/>
              <a:t> </a:t>
            </a:r>
            <a:r>
              <a:rPr lang="en-US" sz="1400" dirty="0" err="1"/>
              <a:t>làm</a:t>
            </a:r>
            <a:r>
              <a:rPr lang="en-US" sz="1400" dirty="0"/>
              <a:t>, </a:t>
            </a:r>
            <a:r>
              <a:rPr lang="en-US" sz="1400" dirty="0" err="1"/>
              <a:t>phải</a:t>
            </a:r>
            <a:r>
              <a:rPr lang="en-US" sz="1400" dirty="0"/>
              <a:t> </a:t>
            </a:r>
            <a:r>
              <a:rPr lang="en-US" sz="1400" dirty="0" err="1"/>
              <a:t>nêu</a:t>
            </a:r>
            <a:r>
              <a:rPr lang="en-US" sz="1400" dirty="0"/>
              <a:t> </a:t>
            </a:r>
            <a:r>
              <a:rPr lang="en-US" sz="1400" dirty="0" err="1"/>
              <a:t>gương</a:t>
            </a:r>
            <a:r>
              <a:rPr lang="en-US" sz="1400" dirty="0"/>
              <a:t> </a:t>
            </a:r>
            <a:r>
              <a:rPr lang="en-US" sz="1400" dirty="0" err="1"/>
              <a:t>về</a:t>
            </a:r>
            <a:r>
              <a:rPr lang="en-US" sz="1400" dirty="0"/>
              <a:t> </a:t>
            </a:r>
            <a:r>
              <a:rPr lang="en-US" sz="1400" dirty="0" err="1"/>
              <a:t>đạo</a:t>
            </a:r>
            <a:r>
              <a:rPr lang="en-US" sz="1400" dirty="0"/>
              <a:t> </a:t>
            </a:r>
            <a:r>
              <a:rPr lang="en-US" sz="1400" dirty="0" err="1"/>
              <a:t>đức</a:t>
            </a:r>
            <a:r>
              <a:rPr lang="en-US" sz="1400" dirty="0" smtClean="0"/>
              <a:t>. </a:t>
            </a:r>
            <a:r>
              <a:rPr lang="en-US" sz="1400" dirty="0" err="1" smtClean="0"/>
              <a:t>Phải</a:t>
            </a:r>
            <a:r>
              <a:rPr lang="en-US" sz="1400" dirty="0" smtClean="0"/>
              <a:t> </a:t>
            </a:r>
            <a:r>
              <a:rPr lang="en-US" sz="1400" dirty="0" err="1"/>
              <a:t>tu</a:t>
            </a:r>
            <a:r>
              <a:rPr lang="en-US" sz="1400" dirty="0"/>
              <a:t> </a:t>
            </a:r>
            <a:r>
              <a:rPr lang="en-US" sz="1400" dirty="0" err="1"/>
              <a:t>dưỡng</a:t>
            </a:r>
            <a:r>
              <a:rPr lang="en-US" sz="1400" dirty="0"/>
              <a:t> </a:t>
            </a:r>
            <a:r>
              <a:rPr lang="en-US" sz="1400" dirty="0" err="1"/>
              <a:t>đạo</a:t>
            </a:r>
            <a:r>
              <a:rPr lang="en-US" sz="1400" dirty="0"/>
              <a:t> </a:t>
            </a:r>
            <a:r>
              <a:rPr lang="en-US" sz="1400" dirty="0" err="1"/>
              <a:t>đức</a:t>
            </a:r>
            <a:r>
              <a:rPr lang="en-US" sz="1400" dirty="0"/>
              <a:t> </a:t>
            </a:r>
            <a:r>
              <a:rPr lang="en-US" sz="1400" dirty="0" err="1"/>
              <a:t>suốt</a:t>
            </a:r>
            <a:r>
              <a:rPr lang="en-US" sz="1400" dirty="0"/>
              <a:t> </a:t>
            </a:r>
            <a:r>
              <a:rPr lang="en-US" sz="1400" dirty="0" err="1"/>
              <a:t>đời</a:t>
            </a:r>
            <a:r>
              <a:rPr lang="en-US" sz="1400" dirty="0" smtClean="0"/>
              <a:t>.</a:t>
            </a:r>
          </a:p>
          <a:p>
            <a:pPr algn="just"/>
            <a:r>
              <a:rPr lang="en-US" sz="1400" dirty="0" smtClean="0"/>
              <a:t>* </a:t>
            </a:r>
            <a:r>
              <a:rPr lang="en-US" sz="1400" dirty="0" err="1" smtClean="0"/>
              <a:t>Tấm</a:t>
            </a:r>
            <a:r>
              <a:rPr lang="en-US" sz="1400" dirty="0" smtClean="0"/>
              <a:t> </a:t>
            </a:r>
            <a:r>
              <a:rPr lang="en-US" sz="1400" dirty="0" err="1" smtClean="0"/>
              <a:t>gương</a:t>
            </a:r>
            <a:r>
              <a:rPr lang="en-US" sz="1400" dirty="0" smtClean="0"/>
              <a:t> </a:t>
            </a:r>
            <a:r>
              <a:rPr lang="en-US" sz="1400" dirty="0" err="1" smtClean="0"/>
              <a:t>đạo</a:t>
            </a:r>
            <a:r>
              <a:rPr lang="en-US" sz="1400" dirty="0" smtClean="0"/>
              <a:t> </a:t>
            </a:r>
            <a:r>
              <a:rPr lang="en-US" sz="1400" dirty="0" err="1" smtClean="0"/>
              <a:t>đức</a:t>
            </a:r>
            <a:r>
              <a:rPr lang="en-US" sz="1400" dirty="0" smtClean="0"/>
              <a:t> HCM:</a:t>
            </a:r>
          </a:p>
          <a:p>
            <a:pPr algn="just"/>
            <a:r>
              <a:rPr lang="en-US" sz="1400" dirty="0"/>
              <a:t>- </a:t>
            </a:r>
            <a:r>
              <a:rPr lang="en-US" sz="1400" dirty="0" err="1"/>
              <a:t>Tuyệt</a:t>
            </a:r>
            <a:r>
              <a:rPr lang="en-US" sz="1400" dirty="0"/>
              <a:t> </a:t>
            </a:r>
            <a:r>
              <a:rPr lang="en-US" sz="1400" dirty="0" err="1"/>
              <a:t>đối</a:t>
            </a:r>
            <a:r>
              <a:rPr lang="en-US" sz="1400" dirty="0"/>
              <a:t> </a:t>
            </a:r>
            <a:r>
              <a:rPr lang="en-US" sz="1400" dirty="0" err="1"/>
              <a:t>trung</a:t>
            </a:r>
            <a:r>
              <a:rPr lang="en-US" sz="1400" dirty="0"/>
              <a:t> </a:t>
            </a:r>
            <a:r>
              <a:rPr lang="en-US" sz="1400" dirty="0" err="1"/>
              <a:t>thành</a:t>
            </a:r>
            <a:r>
              <a:rPr lang="en-US" sz="1400" dirty="0"/>
              <a:t>, </a:t>
            </a:r>
            <a:r>
              <a:rPr lang="en-US" sz="1400" dirty="0" err="1"/>
              <a:t>kiên</a:t>
            </a:r>
            <a:r>
              <a:rPr lang="en-US" sz="1400" dirty="0"/>
              <a:t> </a:t>
            </a:r>
            <a:r>
              <a:rPr lang="en-US" sz="1400" dirty="0" err="1"/>
              <a:t>định</a:t>
            </a:r>
            <a:r>
              <a:rPr lang="en-US" sz="1400" dirty="0"/>
              <a:t> </a:t>
            </a:r>
            <a:r>
              <a:rPr lang="en-US" sz="1400" dirty="0" err="1"/>
              <a:t>lý</a:t>
            </a:r>
            <a:r>
              <a:rPr lang="en-US" sz="1400" dirty="0"/>
              <a:t> </a:t>
            </a:r>
            <a:r>
              <a:rPr lang="en-US" sz="1400" dirty="0" err="1"/>
              <a:t>tưởng</a:t>
            </a:r>
            <a:r>
              <a:rPr lang="en-US" sz="1400" dirty="0"/>
              <a:t> </a:t>
            </a:r>
            <a:r>
              <a:rPr lang="en-US" sz="1400" dirty="0" err="1"/>
              <a:t>cách</a:t>
            </a:r>
            <a:r>
              <a:rPr lang="en-US" sz="1400" dirty="0"/>
              <a:t> </a:t>
            </a:r>
            <a:r>
              <a:rPr lang="en-US" sz="1400" dirty="0" err="1"/>
              <a:t>mạng</a:t>
            </a:r>
            <a:r>
              <a:rPr lang="en-US" sz="1400" dirty="0"/>
              <a:t>, </a:t>
            </a:r>
            <a:r>
              <a:rPr lang="en-US" sz="1400" dirty="0" err="1"/>
              <a:t>đặt</a:t>
            </a:r>
            <a:r>
              <a:rPr lang="en-US" sz="1400" dirty="0"/>
              <a:t> </a:t>
            </a:r>
            <a:r>
              <a:rPr lang="en-US" sz="1400" dirty="0" err="1"/>
              <a:t>lợi</a:t>
            </a:r>
            <a:r>
              <a:rPr lang="en-US" sz="1400" dirty="0"/>
              <a:t> </a:t>
            </a:r>
            <a:r>
              <a:rPr lang="en-US" sz="1400" dirty="0" err="1"/>
              <a:t>ích</a:t>
            </a:r>
            <a:r>
              <a:rPr lang="en-US" sz="1400" dirty="0"/>
              <a:t> </a:t>
            </a:r>
            <a:r>
              <a:rPr lang="en-US" sz="1400" dirty="0" err="1"/>
              <a:t>của</a:t>
            </a:r>
            <a:r>
              <a:rPr lang="en-US" sz="1400" dirty="0"/>
              <a:t> </a:t>
            </a:r>
            <a:r>
              <a:rPr lang="en-US" sz="1400" dirty="0" err="1"/>
              <a:t>Đảng</a:t>
            </a:r>
            <a:r>
              <a:rPr lang="en-US" sz="1400" dirty="0"/>
              <a:t>, </a:t>
            </a:r>
            <a:r>
              <a:rPr lang="en-US" sz="1400" dirty="0" err="1"/>
              <a:t>của</a:t>
            </a:r>
            <a:r>
              <a:rPr lang="en-US" sz="1400" dirty="0"/>
              <a:t> </a:t>
            </a:r>
            <a:r>
              <a:rPr lang="en-US" sz="1400" dirty="0" err="1"/>
              <a:t>đất</a:t>
            </a:r>
            <a:r>
              <a:rPr lang="en-US" sz="1400" dirty="0"/>
              <a:t> </a:t>
            </a:r>
            <a:r>
              <a:rPr lang="en-US" sz="1400" dirty="0" err="1"/>
              <a:t>nước</a:t>
            </a:r>
            <a:r>
              <a:rPr lang="en-US" sz="1400" dirty="0"/>
              <a:t>, </a:t>
            </a:r>
            <a:r>
              <a:rPr lang="en-US" sz="1400" dirty="0" err="1"/>
              <a:t>dân</a:t>
            </a:r>
            <a:r>
              <a:rPr lang="en-US" sz="1400" dirty="0"/>
              <a:t> </a:t>
            </a:r>
            <a:r>
              <a:rPr lang="en-US" sz="1400" dirty="0" err="1"/>
              <a:t>tộc</a:t>
            </a:r>
            <a:r>
              <a:rPr lang="en-US" sz="1400" dirty="0"/>
              <a:t> </a:t>
            </a:r>
            <a:r>
              <a:rPr lang="en-US" sz="1400" dirty="0" err="1"/>
              <a:t>lên</a:t>
            </a:r>
            <a:r>
              <a:rPr lang="en-US" sz="1400" dirty="0"/>
              <a:t> </a:t>
            </a:r>
            <a:r>
              <a:rPr lang="en-US" sz="1400" dirty="0" err="1"/>
              <a:t>trên</a:t>
            </a:r>
            <a:r>
              <a:rPr lang="en-US" sz="1400" dirty="0"/>
              <a:t> </a:t>
            </a:r>
            <a:r>
              <a:rPr lang="en-US" sz="1400" dirty="0" err="1"/>
              <a:t>tất</a:t>
            </a:r>
            <a:r>
              <a:rPr lang="en-US" sz="1400" dirty="0"/>
              <a:t> </a:t>
            </a:r>
            <a:r>
              <a:rPr lang="en-US" sz="1400" dirty="0" err="1"/>
              <a:t>cả</a:t>
            </a:r>
            <a:r>
              <a:rPr lang="en-US" sz="1400" dirty="0"/>
              <a:t>.</a:t>
            </a:r>
          </a:p>
          <a:p>
            <a:pPr algn="just">
              <a:defRPr/>
            </a:pPr>
            <a:r>
              <a:rPr lang="en-US" sz="1400" dirty="0"/>
              <a:t>“</a:t>
            </a:r>
            <a:r>
              <a:rPr lang="en-US" sz="1400" dirty="0" err="1"/>
              <a:t>Tôi</a:t>
            </a:r>
            <a:r>
              <a:rPr lang="en-US" sz="1400" dirty="0"/>
              <a:t> </a:t>
            </a:r>
            <a:r>
              <a:rPr lang="en-US" sz="1400" dirty="0" err="1"/>
              <a:t>chỉ</a:t>
            </a:r>
            <a:r>
              <a:rPr lang="en-US" sz="1400" dirty="0"/>
              <a:t> </a:t>
            </a:r>
            <a:r>
              <a:rPr lang="en-US" sz="1400" dirty="0" err="1"/>
              <a:t>có</a:t>
            </a:r>
            <a:r>
              <a:rPr lang="en-US" sz="1400" dirty="0"/>
              <a:t> </a:t>
            </a:r>
            <a:r>
              <a:rPr lang="en-US" sz="1400" dirty="0" err="1"/>
              <a:t>một</a:t>
            </a:r>
            <a:r>
              <a:rPr lang="en-US" sz="1400" dirty="0"/>
              <a:t> ham </a:t>
            </a:r>
            <a:r>
              <a:rPr lang="en-US" sz="1400" dirty="0" err="1"/>
              <a:t>muốn</a:t>
            </a:r>
            <a:r>
              <a:rPr lang="en-US" sz="1400" dirty="0"/>
              <a:t>, ham </a:t>
            </a:r>
            <a:r>
              <a:rPr lang="en-US" sz="1400" dirty="0" err="1"/>
              <a:t>muốn</a:t>
            </a:r>
            <a:r>
              <a:rPr lang="en-US" sz="1400" dirty="0"/>
              <a:t> </a:t>
            </a:r>
            <a:r>
              <a:rPr lang="en-US" sz="1400" dirty="0" err="1"/>
              <a:t>tột</a:t>
            </a:r>
            <a:r>
              <a:rPr lang="en-US" sz="1400" dirty="0"/>
              <a:t> </a:t>
            </a:r>
            <a:r>
              <a:rPr lang="en-US" sz="1400" dirty="0" err="1"/>
              <a:t>bậc</a:t>
            </a:r>
            <a:r>
              <a:rPr lang="en-US" sz="1400" dirty="0"/>
              <a:t>, </a:t>
            </a:r>
            <a:r>
              <a:rPr lang="en-US" sz="1400" dirty="0" err="1"/>
              <a:t>là</a:t>
            </a:r>
            <a:r>
              <a:rPr lang="en-US" sz="1400" dirty="0"/>
              <a:t> </a:t>
            </a:r>
            <a:r>
              <a:rPr lang="en-US" sz="1400" dirty="0" err="1"/>
              <a:t>làm</a:t>
            </a:r>
            <a:r>
              <a:rPr lang="en-US" sz="1400" dirty="0"/>
              <a:t> </a:t>
            </a:r>
            <a:r>
              <a:rPr lang="en-US" sz="1400" dirty="0" err="1"/>
              <a:t>sao</a:t>
            </a:r>
            <a:r>
              <a:rPr lang="en-US" sz="1400" dirty="0"/>
              <a:t> </a:t>
            </a:r>
            <a:r>
              <a:rPr lang="en-US" sz="1400" dirty="0" err="1"/>
              <a:t>nước</a:t>
            </a:r>
            <a:r>
              <a:rPr lang="en-US" sz="1400" dirty="0"/>
              <a:t> </a:t>
            </a:r>
            <a:r>
              <a:rPr lang="en-US" sz="1400" dirty="0" err="1"/>
              <a:t>ta</a:t>
            </a:r>
            <a:r>
              <a:rPr lang="en-US" sz="1400" dirty="0"/>
              <a:t> </a:t>
            </a:r>
            <a:r>
              <a:rPr lang="en-US" sz="1400" dirty="0" err="1"/>
              <a:t>được</a:t>
            </a:r>
            <a:r>
              <a:rPr lang="en-US" sz="1400" dirty="0"/>
              <a:t> </a:t>
            </a:r>
            <a:r>
              <a:rPr lang="en-US" sz="1400" dirty="0" err="1"/>
              <a:t>hoàn</a:t>
            </a:r>
            <a:r>
              <a:rPr lang="en-US" sz="1400" dirty="0"/>
              <a:t> </a:t>
            </a:r>
            <a:r>
              <a:rPr lang="en-US" sz="1400" dirty="0" err="1"/>
              <a:t>toàn</a:t>
            </a:r>
            <a:r>
              <a:rPr lang="en-US" sz="1400" dirty="0"/>
              <a:t> </a:t>
            </a:r>
            <a:r>
              <a:rPr lang="en-US" sz="1400" dirty="0" err="1"/>
              <a:t>độc</a:t>
            </a:r>
            <a:r>
              <a:rPr lang="en-US" sz="1400" dirty="0"/>
              <a:t> </a:t>
            </a:r>
            <a:r>
              <a:rPr lang="en-US" sz="1400" dirty="0" err="1"/>
              <a:t>lập</a:t>
            </a:r>
            <a:r>
              <a:rPr lang="en-US" sz="1400" dirty="0"/>
              <a:t>, </a:t>
            </a:r>
            <a:r>
              <a:rPr lang="en-US" sz="1400" dirty="0" err="1"/>
              <a:t>dân</a:t>
            </a:r>
            <a:r>
              <a:rPr lang="en-US" sz="1400" dirty="0"/>
              <a:t> </a:t>
            </a:r>
            <a:r>
              <a:rPr lang="en-US" sz="1400" dirty="0" err="1"/>
              <a:t>ta</a:t>
            </a:r>
            <a:r>
              <a:rPr lang="en-US" sz="1400" dirty="0"/>
              <a:t> </a:t>
            </a:r>
            <a:r>
              <a:rPr lang="en-US" sz="1400" dirty="0" err="1"/>
              <a:t>được</a:t>
            </a:r>
            <a:r>
              <a:rPr lang="en-US" sz="1400" dirty="0"/>
              <a:t> </a:t>
            </a:r>
            <a:r>
              <a:rPr lang="en-US" sz="1400" dirty="0" err="1"/>
              <a:t>hoàn</a:t>
            </a:r>
            <a:r>
              <a:rPr lang="en-US" sz="1400" dirty="0"/>
              <a:t> </a:t>
            </a:r>
            <a:r>
              <a:rPr lang="en-US" sz="1400" dirty="0" err="1"/>
              <a:t>toàn</a:t>
            </a:r>
            <a:r>
              <a:rPr lang="en-US" sz="1400" dirty="0"/>
              <a:t> </a:t>
            </a:r>
            <a:r>
              <a:rPr lang="en-US" sz="1400" dirty="0" err="1"/>
              <a:t>tự</a:t>
            </a:r>
            <a:r>
              <a:rPr lang="en-US" sz="1400" dirty="0"/>
              <a:t> do, </a:t>
            </a:r>
            <a:r>
              <a:rPr lang="en-US" sz="1400" dirty="0" err="1"/>
              <a:t>đồng</a:t>
            </a:r>
            <a:r>
              <a:rPr lang="en-US" sz="1400" dirty="0"/>
              <a:t> </a:t>
            </a:r>
            <a:r>
              <a:rPr lang="en-US" sz="1400" dirty="0" err="1"/>
              <a:t>bào</a:t>
            </a:r>
            <a:r>
              <a:rPr lang="en-US" sz="1400" dirty="0"/>
              <a:t> </a:t>
            </a:r>
            <a:r>
              <a:rPr lang="en-US" sz="1400" dirty="0" err="1"/>
              <a:t>ai</a:t>
            </a:r>
            <a:r>
              <a:rPr lang="en-US" sz="1400" dirty="0"/>
              <a:t> </a:t>
            </a:r>
            <a:r>
              <a:rPr lang="en-US" sz="1400" dirty="0" err="1"/>
              <a:t>cũng</a:t>
            </a:r>
            <a:r>
              <a:rPr lang="en-US" sz="1400" dirty="0"/>
              <a:t> </a:t>
            </a:r>
            <a:r>
              <a:rPr lang="en-US" sz="1400" dirty="0" err="1"/>
              <a:t>có</a:t>
            </a:r>
            <a:r>
              <a:rPr lang="en-US" sz="1400" dirty="0"/>
              <a:t> </a:t>
            </a:r>
            <a:r>
              <a:rPr lang="en-US" sz="1400" dirty="0" err="1"/>
              <a:t>cơm</a:t>
            </a:r>
            <a:r>
              <a:rPr lang="en-US" sz="1400" dirty="0"/>
              <a:t> </a:t>
            </a:r>
            <a:r>
              <a:rPr lang="en-US" sz="1400" dirty="0" err="1"/>
              <a:t>ăn</a:t>
            </a:r>
            <a:r>
              <a:rPr lang="en-US" sz="1400" dirty="0"/>
              <a:t>, </a:t>
            </a:r>
            <a:r>
              <a:rPr lang="en-US" sz="1400" dirty="0" err="1"/>
              <a:t>áo</a:t>
            </a:r>
            <a:r>
              <a:rPr lang="en-US" sz="1400" dirty="0"/>
              <a:t> </a:t>
            </a:r>
            <a:r>
              <a:rPr lang="en-US" sz="1400" dirty="0" err="1"/>
              <a:t>mặc</a:t>
            </a:r>
            <a:r>
              <a:rPr lang="en-US" sz="1400" dirty="0"/>
              <a:t>, </a:t>
            </a:r>
            <a:r>
              <a:rPr lang="en-US" sz="1400" dirty="0" err="1"/>
              <a:t>ai</a:t>
            </a:r>
            <a:r>
              <a:rPr lang="en-US" sz="1400" dirty="0"/>
              <a:t> </a:t>
            </a:r>
            <a:r>
              <a:rPr lang="en-US" sz="1400" dirty="0" err="1"/>
              <a:t>cũng</a:t>
            </a:r>
            <a:r>
              <a:rPr lang="en-US" sz="1400" dirty="0"/>
              <a:t> </a:t>
            </a:r>
            <a:r>
              <a:rPr lang="en-US" sz="1400" dirty="0" err="1"/>
              <a:t>được</a:t>
            </a:r>
            <a:r>
              <a:rPr lang="en-US" sz="1400" dirty="0"/>
              <a:t> </a:t>
            </a:r>
            <a:r>
              <a:rPr lang="en-US" sz="1400" dirty="0" err="1"/>
              <a:t>học</a:t>
            </a:r>
            <a:r>
              <a:rPr lang="en-US" sz="1400" dirty="0"/>
              <a:t> </a:t>
            </a:r>
            <a:r>
              <a:rPr lang="en-US" sz="1400" dirty="0" err="1"/>
              <a:t>hành</a:t>
            </a:r>
            <a:r>
              <a:rPr lang="en-US" sz="1400" dirty="0"/>
              <a:t>”.</a:t>
            </a:r>
          </a:p>
          <a:p>
            <a:pPr algn="just" eaLnBrk="1" hangingPunct="1"/>
            <a:r>
              <a:rPr lang="en-US" sz="1400" dirty="0"/>
              <a:t>&gt; </a:t>
            </a:r>
            <a:r>
              <a:rPr lang="en-US" sz="1400" dirty="0" err="1"/>
              <a:t>Từ</a:t>
            </a:r>
            <a:r>
              <a:rPr lang="en-US" sz="1400" dirty="0"/>
              <a:t> </a:t>
            </a:r>
            <a:r>
              <a:rPr lang="en-US" sz="1400" dirty="0" err="1"/>
              <a:t>năm</a:t>
            </a:r>
            <a:r>
              <a:rPr lang="en-US" sz="1400" dirty="0"/>
              <a:t> 1955-1965 </a:t>
            </a:r>
            <a:r>
              <a:rPr lang="en-US" sz="1400" dirty="0" err="1"/>
              <a:t>Bác</a:t>
            </a:r>
            <a:r>
              <a:rPr lang="en-US" sz="1400" dirty="0"/>
              <a:t> </a:t>
            </a:r>
            <a:r>
              <a:rPr lang="en-US" sz="1400" dirty="0" err="1"/>
              <a:t>có</a:t>
            </a:r>
            <a:r>
              <a:rPr lang="en-US" sz="1400" dirty="0"/>
              <a:t> </a:t>
            </a:r>
            <a:r>
              <a:rPr lang="en-US" sz="1400" dirty="0" err="1"/>
              <a:t>trên</a:t>
            </a:r>
            <a:r>
              <a:rPr lang="en-US" sz="1400" dirty="0"/>
              <a:t> </a:t>
            </a:r>
            <a:r>
              <a:rPr lang="en-US" sz="1400" dirty="0" err="1"/>
              <a:t>dưới</a:t>
            </a:r>
            <a:r>
              <a:rPr lang="en-US" sz="1400" dirty="0"/>
              <a:t> 700 </a:t>
            </a:r>
            <a:r>
              <a:rPr lang="en-US" sz="1400" dirty="0" err="1"/>
              <a:t>lượt</a:t>
            </a:r>
            <a:r>
              <a:rPr lang="en-US" sz="1400" dirty="0"/>
              <a:t> </a:t>
            </a:r>
            <a:r>
              <a:rPr lang="en-US" sz="1400" dirty="0" err="1"/>
              <a:t>đi</a:t>
            </a:r>
            <a:r>
              <a:rPr lang="en-US" sz="1400" dirty="0"/>
              <a:t> </a:t>
            </a:r>
            <a:r>
              <a:rPr lang="en-US" sz="1400" dirty="0" err="1"/>
              <a:t>cơ</a:t>
            </a:r>
            <a:r>
              <a:rPr lang="en-US" sz="1400" dirty="0"/>
              <a:t> </a:t>
            </a:r>
            <a:r>
              <a:rPr lang="en-US" sz="1400" dirty="0" err="1"/>
              <a:t>sở</a:t>
            </a:r>
            <a:r>
              <a:rPr lang="en-US" sz="1400" dirty="0"/>
              <a:t>.</a:t>
            </a:r>
          </a:p>
          <a:p>
            <a:pPr algn="just" eaLnBrk="1" hangingPunct="1"/>
            <a:r>
              <a:rPr lang="en-US" sz="1400" dirty="0"/>
              <a:t>&gt; </a:t>
            </a:r>
            <a:r>
              <a:rPr lang="en-US" sz="1400" dirty="0" err="1"/>
              <a:t>Mỗi</a:t>
            </a:r>
            <a:r>
              <a:rPr lang="en-US" sz="1400" dirty="0"/>
              <a:t> </a:t>
            </a:r>
            <a:r>
              <a:rPr lang="en-US" sz="1400" dirty="0" err="1"/>
              <a:t>tháng</a:t>
            </a:r>
            <a:r>
              <a:rPr lang="en-US" sz="1400" dirty="0"/>
              <a:t> </a:t>
            </a:r>
            <a:r>
              <a:rPr lang="en-US" sz="1400" dirty="0" err="1"/>
              <a:t>ít</a:t>
            </a:r>
            <a:r>
              <a:rPr lang="en-US" sz="1400" dirty="0"/>
              <a:t> </a:t>
            </a:r>
            <a:r>
              <a:rPr lang="en-US" sz="1400" dirty="0" err="1"/>
              <a:t>nhất</a:t>
            </a:r>
            <a:r>
              <a:rPr lang="en-US" sz="1400" dirty="0"/>
              <a:t> </a:t>
            </a:r>
            <a:r>
              <a:rPr lang="en-US" sz="1400" dirty="0" err="1"/>
              <a:t>có</a:t>
            </a:r>
            <a:r>
              <a:rPr lang="en-US" sz="1400" dirty="0"/>
              <a:t> 06 </a:t>
            </a:r>
            <a:r>
              <a:rPr lang="en-US" sz="1400" dirty="0" err="1"/>
              <a:t>lần</a:t>
            </a:r>
            <a:r>
              <a:rPr lang="en-US" sz="1400" dirty="0"/>
              <a:t> </a:t>
            </a:r>
            <a:r>
              <a:rPr lang="en-US" sz="1400" dirty="0" err="1"/>
              <a:t>gặp</a:t>
            </a:r>
            <a:r>
              <a:rPr lang="en-US" sz="1400" dirty="0"/>
              <a:t> </a:t>
            </a:r>
            <a:r>
              <a:rPr lang="en-US" sz="1400" dirty="0" err="1"/>
              <a:t>gỡ</a:t>
            </a:r>
            <a:r>
              <a:rPr lang="en-US" sz="1400" dirty="0"/>
              <a:t> </a:t>
            </a:r>
            <a:r>
              <a:rPr lang="en-US" sz="1400" dirty="0" err="1"/>
              <a:t>quần</a:t>
            </a:r>
            <a:r>
              <a:rPr lang="en-US" sz="1400" dirty="0"/>
              <a:t> </a:t>
            </a:r>
            <a:r>
              <a:rPr lang="en-US" sz="1400" dirty="0" err="1"/>
              <a:t>chúng</a:t>
            </a:r>
            <a:r>
              <a:rPr lang="en-US" sz="1400" dirty="0"/>
              <a:t>.</a:t>
            </a:r>
          </a:p>
          <a:p>
            <a:pPr algn="just"/>
            <a:r>
              <a:rPr lang="en-US" sz="1400" dirty="0" smtClean="0"/>
              <a:t>- </a:t>
            </a:r>
            <a:r>
              <a:rPr lang="en-US" sz="1400" dirty="0" err="1" smtClean="0"/>
              <a:t>Trung</a:t>
            </a:r>
            <a:r>
              <a:rPr lang="en-US" sz="1400" dirty="0" smtClean="0"/>
              <a:t> </a:t>
            </a:r>
            <a:r>
              <a:rPr lang="en-US" sz="1400" dirty="0" err="1"/>
              <a:t>với</a:t>
            </a:r>
            <a:r>
              <a:rPr lang="en-US" sz="1400" dirty="0"/>
              <a:t> </a:t>
            </a:r>
            <a:r>
              <a:rPr lang="en-US" sz="1400" dirty="0" err="1"/>
              <a:t>nước</a:t>
            </a:r>
            <a:r>
              <a:rPr lang="en-US" sz="1400" dirty="0"/>
              <a:t>, </a:t>
            </a:r>
            <a:r>
              <a:rPr lang="en-US" sz="1400" dirty="0" err="1"/>
              <a:t>hiếu</a:t>
            </a:r>
            <a:r>
              <a:rPr lang="en-US" sz="1400" dirty="0"/>
              <a:t> </a:t>
            </a:r>
            <a:r>
              <a:rPr lang="en-US" sz="1400" dirty="0" err="1"/>
              <a:t>với</a:t>
            </a:r>
            <a:r>
              <a:rPr lang="en-US" sz="1400" dirty="0"/>
              <a:t> </a:t>
            </a:r>
            <a:r>
              <a:rPr lang="en-US" sz="1400" dirty="0" err="1"/>
              <a:t>dân</a:t>
            </a:r>
            <a:r>
              <a:rPr lang="en-US" sz="1400" dirty="0" smtClean="0"/>
              <a:t>.</a:t>
            </a:r>
          </a:p>
          <a:p>
            <a:r>
              <a:rPr lang="en-US" sz="1400" b="1" dirty="0" smtClean="0"/>
              <a:t>VỀ </a:t>
            </a:r>
            <a:r>
              <a:rPr lang="en-US" sz="1400" b="1" dirty="0"/>
              <a:t>VIỆC RIÊNG</a:t>
            </a:r>
            <a:r>
              <a:rPr lang="en-US" sz="1400" dirty="0"/>
              <a:t> - </a:t>
            </a:r>
            <a:r>
              <a:rPr lang="en-US" sz="1400" dirty="0" err="1"/>
              <a:t>Suốt</a:t>
            </a:r>
            <a:r>
              <a:rPr lang="en-US" sz="1400" dirty="0"/>
              <a:t> </a:t>
            </a:r>
            <a:r>
              <a:rPr lang="en-US" sz="1400" dirty="0" err="1"/>
              <a:t>đời</a:t>
            </a:r>
            <a:r>
              <a:rPr lang="en-US" sz="1400" dirty="0"/>
              <a:t> </a:t>
            </a:r>
            <a:r>
              <a:rPr lang="en-US" sz="1400" dirty="0" err="1"/>
              <a:t>tôi</a:t>
            </a:r>
            <a:r>
              <a:rPr lang="en-US" sz="1400" dirty="0"/>
              <a:t> </a:t>
            </a:r>
            <a:r>
              <a:rPr lang="en-US" sz="1400" dirty="0" err="1"/>
              <a:t>hết</a:t>
            </a:r>
            <a:r>
              <a:rPr lang="en-US" sz="1400" dirty="0"/>
              <a:t> </a:t>
            </a:r>
            <a:r>
              <a:rPr lang="en-US" sz="1400" dirty="0" err="1"/>
              <a:t>lòng</a:t>
            </a:r>
            <a:r>
              <a:rPr lang="en-US" sz="1400" dirty="0"/>
              <a:t> </a:t>
            </a:r>
            <a:r>
              <a:rPr lang="en-US" sz="1400" dirty="0" err="1"/>
              <a:t>hết</a:t>
            </a:r>
            <a:r>
              <a:rPr lang="en-US" sz="1400" dirty="0"/>
              <a:t> </a:t>
            </a:r>
            <a:r>
              <a:rPr lang="en-US" sz="1400" dirty="0" err="1"/>
              <a:t>sức</a:t>
            </a:r>
            <a:r>
              <a:rPr lang="en-US" sz="1400" dirty="0"/>
              <a:t> </a:t>
            </a:r>
            <a:r>
              <a:rPr lang="en-US" sz="1400" dirty="0" err="1"/>
              <a:t>phục</a:t>
            </a:r>
            <a:r>
              <a:rPr lang="en-US" sz="1400" dirty="0"/>
              <a:t> </a:t>
            </a:r>
            <a:r>
              <a:rPr lang="en-US" sz="1400" dirty="0" err="1"/>
              <a:t>vụ</a:t>
            </a:r>
            <a:r>
              <a:rPr lang="en-US" sz="1400" dirty="0"/>
              <a:t> </a:t>
            </a:r>
            <a:r>
              <a:rPr lang="en-US" sz="1400" dirty="0" err="1"/>
              <a:t>Tổ</a:t>
            </a:r>
            <a:r>
              <a:rPr lang="en-US" sz="1400" dirty="0"/>
              <a:t> </a:t>
            </a:r>
            <a:r>
              <a:rPr lang="en-US" sz="1400" dirty="0" err="1"/>
              <a:t>quốc</a:t>
            </a:r>
            <a:r>
              <a:rPr lang="en-US" sz="1400" dirty="0"/>
              <a:t>, </a:t>
            </a:r>
            <a:r>
              <a:rPr lang="en-US" sz="1400" dirty="0" err="1"/>
              <a:t>phục</a:t>
            </a:r>
            <a:r>
              <a:rPr lang="en-US" sz="1400" dirty="0"/>
              <a:t> </a:t>
            </a:r>
            <a:r>
              <a:rPr lang="en-US" sz="1400" dirty="0" err="1"/>
              <a:t>vụ</a:t>
            </a:r>
            <a:r>
              <a:rPr lang="en-US" sz="1400" dirty="0"/>
              <a:t> </a:t>
            </a:r>
            <a:r>
              <a:rPr lang="en-US" sz="1400" dirty="0" err="1"/>
              <a:t>cách</a:t>
            </a:r>
            <a:r>
              <a:rPr lang="en-US" sz="1400" dirty="0"/>
              <a:t> </a:t>
            </a:r>
            <a:r>
              <a:rPr lang="en-US" sz="1400" dirty="0" err="1"/>
              <a:t>mạng</a:t>
            </a:r>
            <a:r>
              <a:rPr lang="en-US" sz="1400" dirty="0"/>
              <a:t>, </a:t>
            </a:r>
            <a:r>
              <a:rPr lang="en-US" sz="1400" dirty="0" err="1"/>
              <a:t>phục</a:t>
            </a:r>
            <a:r>
              <a:rPr lang="en-US" sz="1400" dirty="0"/>
              <a:t> </a:t>
            </a:r>
            <a:r>
              <a:rPr lang="en-US" sz="1400" dirty="0" err="1"/>
              <a:t>vụ</a:t>
            </a:r>
            <a:r>
              <a:rPr lang="en-US" sz="1400" dirty="0"/>
              <a:t> </a:t>
            </a:r>
            <a:r>
              <a:rPr lang="en-US" sz="1400" dirty="0" err="1"/>
              <a:t>nhân</a:t>
            </a:r>
            <a:r>
              <a:rPr lang="en-US" sz="1400" dirty="0"/>
              <a:t> </a:t>
            </a:r>
            <a:r>
              <a:rPr lang="en-US" sz="1400" dirty="0" err="1"/>
              <a:t>dân</a:t>
            </a:r>
            <a:r>
              <a:rPr lang="en-US" sz="1400" dirty="0"/>
              <a:t>. Nay </a:t>
            </a:r>
            <a:r>
              <a:rPr lang="en-US" sz="1400" dirty="0" err="1"/>
              <a:t>dù</a:t>
            </a:r>
            <a:r>
              <a:rPr lang="en-US" sz="1400" dirty="0"/>
              <a:t> </a:t>
            </a:r>
            <a:r>
              <a:rPr lang="en-US" sz="1400" dirty="0" err="1"/>
              <a:t>phải</a:t>
            </a:r>
            <a:r>
              <a:rPr lang="en-US" sz="1400" dirty="0"/>
              <a:t> </a:t>
            </a:r>
            <a:r>
              <a:rPr lang="en-US" sz="1400" dirty="0" err="1"/>
              <a:t>từ</a:t>
            </a:r>
            <a:r>
              <a:rPr lang="en-US" sz="1400" dirty="0"/>
              <a:t> </a:t>
            </a:r>
            <a:r>
              <a:rPr lang="en-US" sz="1400" dirty="0" err="1"/>
              <a:t>biệt</a:t>
            </a:r>
            <a:r>
              <a:rPr lang="en-US" sz="1400" dirty="0"/>
              <a:t> </a:t>
            </a:r>
            <a:r>
              <a:rPr lang="en-US" sz="1400" dirty="0" err="1"/>
              <a:t>thế</a:t>
            </a:r>
            <a:r>
              <a:rPr lang="en-US" sz="1400" dirty="0"/>
              <a:t> </a:t>
            </a:r>
            <a:r>
              <a:rPr lang="en-US" sz="1400" dirty="0" err="1"/>
              <a:t>giới</a:t>
            </a:r>
            <a:r>
              <a:rPr lang="en-US" sz="1400" dirty="0"/>
              <a:t> </a:t>
            </a:r>
            <a:r>
              <a:rPr lang="en-US" sz="1400" dirty="0" err="1"/>
              <a:t>này</a:t>
            </a:r>
            <a:r>
              <a:rPr lang="en-US" sz="1400" dirty="0"/>
              <a:t>, </a:t>
            </a:r>
            <a:r>
              <a:rPr lang="en-US" sz="1400" dirty="0" err="1"/>
              <a:t>tôi</a:t>
            </a:r>
            <a:r>
              <a:rPr lang="en-US" sz="1400" dirty="0"/>
              <a:t> </a:t>
            </a:r>
            <a:r>
              <a:rPr lang="en-US" sz="1400" dirty="0" err="1"/>
              <a:t>không</a:t>
            </a:r>
            <a:r>
              <a:rPr lang="en-US" sz="1400" dirty="0"/>
              <a:t> </a:t>
            </a:r>
            <a:r>
              <a:rPr lang="en-US" sz="1400" dirty="0" err="1"/>
              <a:t>có</a:t>
            </a:r>
            <a:r>
              <a:rPr lang="en-US" sz="1400" dirty="0"/>
              <a:t> </a:t>
            </a:r>
            <a:r>
              <a:rPr lang="en-US" sz="1400" dirty="0" err="1"/>
              <a:t>điều</a:t>
            </a:r>
            <a:r>
              <a:rPr lang="en-US" sz="1400" dirty="0"/>
              <a:t> </a:t>
            </a:r>
            <a:r>
              <a:rPr lang="en-US" sz="1400" dirty="0" err="1"/>
              <a:t>gì</a:t>
            </a:r>
            <a:r>
              <a:rPr lang="en-US" sz="1400" dirty="0"/>
              <a:t> </a:t>
            </a:r>
            <a:r>
              <a:rPr lang="en-US" sz="1400" dirty="0" err="1"/>
              <a:t>phải</a:t>
            </a:r>
            <a:r>
              <a:rPr lang="en-US" sz="1400" dirty="0"/>
              <a:t> </a:t>
            </a:r>
            <a:r>
              <a:rPr lang="en-US" sz="1400" dirty="0" err="1"/>
              <a:t>hối</a:t>
            </a:r>
            <a:r>
              <a:rPr lang="en-US" sz="1400" dirty="0"/>
              <a:t> </a:t>
            </a:r>
            <a:r>
              <a:rPr lang="en-US" sz="1400" dirty="0" err="1"/>
              <a:t>hận</a:t>
            </a:r>
            <a:r>
              <a:rPr lang="en-US" sz="1400" dirty="0"/>
              <a:t>, </a:t>
            </a:r>
            <a:r>
              <a:rPr lang="en-US" sz="1400" dirty="0" err="1"/>
              <a:t>chỉ</a:t>
            </a:r>
            <a:r>
              <a:rPr lang="en-US" sz="1400" dirty="0"/>
              <a:t> </a:t>
            </a:r>
            <a:r>
              <a:rPr lang="en-US" sz="1400" dirty="0" err="1"/>
              <a:t>tiếc</a:t>
            </a:r>
            <a:r>
              <a:rPr lang="en-US" sz="1400" dirty="0"/>
              <a:t> </a:t>
            </a:r>
            <a:r>
              <a:rPr lang="en-US" sz="1400" dirty="0" err="1"/>
              <a:t>là</a:t>
            </a:r>
            <a:r>
              <a:rPr lang="en-US" sz="1400" dirty="0"/>
              <a:t> </a:t>
            </a:r>
            <a:r>
              <a:rPr lang="en-US" sz="1400" dirty="0" err="1"/>
              <a:t>tiếc</a:t>
            </a:r>
            <a:r>
              <a:rPr lang="en-US" sz="1400" dirty="0"/>
              <a:t> </a:t>
            </a:r>
            <a:r>
              <a:rPr lang="en-US" sz="1400" dirty="0" err="1"/>
              <a:t>rằng</a:t>
            </a:r>
            <a:r>
              <a:rPr lang="en-US" sz="1400" dirty="0"/>
              <a:t> </a:t>
            </a:r>
            <a:r>
              <a:rPr lang="en-US" sz="1400" dirty="0" err="1"/>
              <a:t>không</a:t>
            </a:r>
            <a:r>
              <a:rPr lang="en-US" sz="1400" dirty="0"/>
              <a:t> </a:t>
            </a:r>
            <a:r>
              <a:rPr lang="en-US" sz="1400" dirty="0" err="1"/>
              <a:t>được</a:t>
            </a:r>
            <a:r>
              <a:rPr lang="en-US" sz="1400" dirty="0"/>
              <a:t> </a:t>
            </a:r>
            <a:r>
              <a:rPr lang="en-US" sz="1400" dirty="0" err="1"/>
              <a:t>phục</a:t>
            </a:r>
            <a:r>
              <a:rPr lang="en-US" sz="1400" dirty="0"/>
              <a:t> </a:t>
            </a:r>
            <a:r>
              <a:rPr lang="en-US" sz="1400" dirty="0" err="1"/>
              <a:t>vụ</a:t>
            </a:r>
            <a:r>
              <a:rPr lang="en-US" sz="1400" dirty="0"/>
              <a:t> </a:t>
            </a:r>
            <a:r>
              <a:rPr lang="en-US" sz="1400" dirty="0" err="1"/>
              <a:t>lâu</a:t>
            </a:r>
            <a:r>
              <a:rPr lang="en-US" sz="1400" dirty="0"/>
              <a:t> </a:t>
            </a:r>
            <a:r>
              <a:rPr lang="en-US" sz="1400" dirty="0" err="1"/>
              <a:t>hơn</a:t>
            </a:r>
            <a:r>
              <a:rPr lang="en-US" sz="1400" dirty="0"/>
              <a:t> </a:t>
            </a:r>
            <a:r>
              <a:rPr lang="en-US" sz="1400" dirty="0" err="1"/>
              <a:t>nữa</a:t>
            </a:r>
            <a:r>
              <a:rPr lang="en-US" sz="1400" dirty="0"/>
              <a:t>, </a:t>
            </a:r>
            <a:r>
              <a:rPr lang="en-US" sz="1400" dirty="0" err="1"/>
              <a:t>nhiều</a:t>
            </a:r>
            <a:r>
              <a:rPr lang="en-US" sz="1400" dirty="0"/>
              <a:t> </a:t>
            </a:r>
            <a:r>
              <a:rPr lang="en-US" sz="1400" dirty="0" err="1"/>
              <a:t>hơn</a:t>
            </a:r>
            <a:r>
              <a:rPr lang="en-US" sz="1400" dirty="0"/>
              <a:t> </a:t>
            </a:r>
            <a:r>
              <a:rPr lang="en-US" sz="1400" dirty="0" err="1" smtClean="0"/>
              <a:t>nữa</a:t>
            </a:r>
            <a:r>
              <a:rPr lang="en-US" sz="1400" dirty="0" smtClean="0"/>
              <a:t>. </a:t>
            </a:r>
            <a:r>
              <a:rPr lang="en-US" sz="1400" dirty="0" err="1" smtClean="0"/>
              <a:t>Sau</a:t>
            </a:r>
            <a:r>
              <a:rPr lang="en-US" sz="1400" dirty="0" smtClean="0"/>
              <a:t> </a:t>
            </a:r>
            <a:r>
              <a:rPr lang="en-US" sz="1400" dirty="0" err="1"/>
              <a:t>khi</a:t>
            </a:r>
            <a:r>
              <a:rPr lang="en-US" sz="1400" dirty="0"/>
              <a:t> </a:t>
            </a:r>
            <a:r>
              <a:rPr lang="en-US" sz="1400" dirty="0" err="1"/>
              <a:t>tôi</a:t>
            </a:r>
            <a:r>
              <a:rPr lang="en-US" sz="1400" dirty="0"/>
              <a:t> </a:t>
            </a:r>
            <a:r>
              <a:rPr lang="en-US" sz="1400" dirty="0" err="1"/>
              <a:t>đã</a:t>
            </a:r>
            <a:r>
              <a:rPr lang="en-US" sz="1400" dirty="0"/>
              <a:t> qua </a:t>
            </a:r>
            <a:r>
              <a:rPr lang="en-US" sz="1400" dirty="0" err="1"/>
              <a:t>đời</a:t>
            </a:r>
            <a:r>
              <a:rPr lang="en-US" sz="1400" dirty="0"/>
              <a:t>, </a:t>
            </a:r>
            <a:r>
              <a:rPr lang="en-US" sz="1400" dirty="0" err="1"/>
              <a:t>chớ</a:t>
            </a:r>
            <a:r>
              <a:rPr lang="en-US" sz="1400" dirty="0"/>
              <a:t> </a:t>
            </a:r>
            <a:r>
              <a:rPr lang="en-US" sz="1400" dirty="0" err="1"/>
              <a:t>nên</a:t>
            </a:r>
            <a:r>
              <a:rPr lang="en-US" sz="1400" dirty="0"/>
              <a:t> </a:t>
            </a:r>
            <a:r>
              <a:rPr lang="en-US" sz="1400" dirty="0" err="1"/>
              <a:t>tổ</a:t>
            </a:r>
            <a:r>
              <a:rPr lang="en-US" sz="1400" dirty="0"/>
              <a:t> </a:t>
            </a:r>
            <a:r>
              <a:rPr lang="en-US" sz="1400" dirty="0" err="1"/>
              <a:t>chức</a:t>
            </a:r>
            <a:r>
              <a:rPr lang="en-US" sz="1400" dirty="0"/>
              <a:t> </a:t>
            </a:r>
            <a:r>
              <a:rPr lang="en-US" sz="1400" dirty="0" err="1"/>
              <a:t>điếu</a:t>
            </a:r>
            <a:r>
              <a:rPr lang="en-US" sz="1400" dirty="0"/>
              <a:t> </a:t>
            </a:r>
            <a:r>
              <a:rPr lang="en-US" sz="1400" dirty="0" err="1"/>
              <a:t>phúng</a:t>
            </a:r>
            <a:r>
              <a:rPr lang="en-US" sz="1400" dirty="0"/>
              <a:t> </a:t>
            </a:r>
            <a:r>
              <a:rPr lang="en-US" sz="1400" dirty="0" err="1"/>
              <a:t>linh</a:t>
            </a:r>
            <a:r>
              <a:rPr lang="en-US" sz="1400" dirty="0"/>
              <a:t> </a:t>
            </a:r>
            <a:r>
              <a:rPr lang="en-US" sz="1400" dirty="0" err="1"/>
              <a:t>đình</a:t>
            </a:r>
            <a:r>
              <a:rPr lang="en-US" sz="1400" dirty="0"/>
              <a:t>, </a:t>
            </a:r>
            <a:r>
              <a:rPr lang="en-US" sz="1400" dirty="0" err="1"/>
              <a:t>để</a:t>
            </a:r>
            <a:r>
              <a:rPr lang="en-US" sz="1400" dirty="0"/>
              <a:t> </a:t>
            </a:r>
            <a:r>
              <a:rPr lang="en-US" sz="1400" dirty="0" err="1"/>
              <a:t>khỏi</a:t>
            </a:r>
            <a:r>
              <a:rPr lang="en-US" sz="1400" dirty="0"/>
              <a:t> </a:t>
            </a:r>
            <a:r>
              <a:rPr lang="en-US" sz="1400" dirty="0" err="1"/>
              <a:t>lãng</a:t>
            </a:r>
            <a:r>
              <a:rPr lang="en-US" sz="1400" dirty="0"/>
              <a:t> </a:t>
            </a:r>
            <a:r>
              <a:rPr lang="en-US" sz="1400" dirty="0" err="1"/>
              <a:t>phí</a:t>
            </a:r>
            <a:r>
              <a:rPr lang="en-US" sz="1400" dirty="0"/>
              <a:t> </a:t>
            </a:r>
            <a:r>
              <a:rPr lang="en-US" sz="1400" dirty="0" err="1"/>
              <a:t>thì</a:t>
            </a:r>
            <a:r>
              <a:rPr lang="en-US" sz="1400" dirty="0"/>
              <a:t> </a:t>
            </a:r>
            <a:r>
              <a:rPr lang="en-US" sz="1400" dirty="0" err="1"/>
              <a:t>giờ</a:t>
            </a:r>
            <a:r>
              <a:rPr lang="en-US" sz="1400" dirty="0"/>
              <a:t> </a:t>
            </a:r>
            <a:r>
              <a:rPr lang="en-US" sz="1400" dirty="0" err="1"/>
              <a:t>và</a:t>
            </a:r>
            <a:r>
              <a:rPr lang="en-US" sz="1400" dirty="0"/>
              <a:t> </a:t>
            </a:r>
            <a:r>
              <a:rPr lang="en-US" sz="1400" dirty="0" err="1"/>
              <a:t>tiền</a:t>
            </a:r>
            <a:r>
              <a:rPr lang="en-US" sz="1400" dirty="0"/>
              <a:t> </a:t>
            </a:r>
            <a:r>
              <a:rPr lang="en-US" sz="1400" dirty="0" err="1"/>
              <a:t>bạc</a:t>
            </a:r>
            <a:r>
              <a:rPr lang="en-US" sz="1400" dirty="0"/>
              <a:t> </a:t>
            </a:r>
            <a:r>
              <a:rPr lang="en-US" sz="1400" dirty="0" err="1"/>
              <a:t>của</a:t>
            </a:r>
            <a:r>
              <a:rPr lang="en-US" sz="1400" dirty="0"/>
              <a:t> </a:t>
            </a:r>
            <a:r>
              <a:rPr lang="en-US" sz="1400" dirty="0" err="1"/>
              <a:t>nhân</a:t>
            </a:r>
            <a:r>
              <a:rPr lang="en-US" sz="1400" dirty="0"/>
              <a:t> </a:t>
            </a:r>
            <a:r>
              <a:rPr lang="en-US" sz="1400" dirty="0" err="1"/>
              <a:t>dân</a:t>
            </a:r>
            <a:r>
              <a:rPr lang="en-US" sz="1400" dirty="0"/>
              <a:t>.</a:t>
            </a:r>
          </a:p>
          <a:p>
            <a:pPr algn="just"/>
            <a:endParaRPr lang="en-US" sz="1400" dirty="0"/>
          </a:p>
          <a:p>
            <a:pPr algn="just"/>
            <a:endParaRPr lang="en-US" sz="1400" dirty="0"/>
          </a:p>
          <a:p>
            <a:pPr algn="just" eaLnBrk="1" hangingPunct="1"/>
            <a:endParaRPr lang="en-US" sz="16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kern="1200" dirty="0" smtClean="0"/>
          </a:p>
          <a:p>
            <a:endParaRPr lang="en-US" sz="1600" dirty="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4</a:t>
            </a:fld>
            <a:endParaRPr lang="en-US"/>
          </a:p>
        </p:txBody>
      </p:sp>
    </p:spTree>
    <p:extLst>
      <p:ext uri="{BB962C8B-B14F-4D97-AF65-F5344CB8AC3E}">
        <p14:creationId xmlns="" xmlns:p14="http://schemas.microsoft.com/office/powerpoint/2010/main" val="286085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43400"/>
            <a:ext cx="6477000" cy="4419600"/>
          </a:xfrm>
        </p:spPr>
        <p:txBody>
          <a:bodyPr/>
          <a:lstStyle/>
          <a:p>
            <a:pPr marL="171450" indent="-171450" algn="just">
              <a:buFontTx/>
              <a:buChar char="-"/>
            </a:pPr>
            <a:r>
              <a:rPr lang="en-US" sz="1050" dirty="0" err="1" smtClean="0">
                <a:latin typeface="Arial" pitchFamily="34" charset="0"/>
                <a:cs typeface="Arial" pitchFamily="34" charset="0"/>
              </a:rPr>
              <a:t>Đó</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là</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tư</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duy</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không</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phụ</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thuộc</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không</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lệ</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thuộc</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không</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bắt</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chước</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theo</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đuôi</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giáo</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điều</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Nghiên</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cứu</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tất</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cả</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các</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học</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thuyết</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tiếp</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thu</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có</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chọn</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lọc</a:t>
            </a:r>
            <a:r>
              <a:rPr lang="en-US" sz="1050" baseline="0" dirty="0" smtClean="0">
                <a:latin typeface="Arial" pitchFamily="34" charset="0"/>
                <a:cs typeface="Arial" pitchFamily="34" charset="0"/>
              </a:rPr>
              <a:t>.</a:t>
            </a:r>
          </a:p>
          <a:p>
            <a:pPr algn="just"/>
            <a:r>
              <a:rPr lang="en-US" sz="1050" dirty="0" smtClean="0">
                <a:latin typeface="Arial" pitchFamily="34" charset="0"/>
                <a:cs typeface="Arial" pitchFamily="34" charset="0"/>
              </a:rPr>
              <a:t>- </a:t>
            </a:r>
            <a:r>
              <a:rPr lang="en-US" sz="1050" baseline="0" dirty="0" err="1" smtClean="0">
                <a:latin typeface="Arial" pitchFamily="34" charset="0"/>
                <a:cs typeface="Arial" pitchFamily="34" charset="0"/>
              </a:rPr>
              <a:t>Phong</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cách</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ứng</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xử</a:t>
            </a:r>
            <a:r>
              <a:rPr lang="en-US" sz="1050" baseline="0" dirty="0" smtClean="0">
                <a:latin typeface="Arial" pitchFamily="34" charset="0"/>
                <a:cs typeface="Arial" pitchFamily="34" charset="0"/>
              </a:rPr>
              <a:t>: </a:t>
            </a:r>
            <a:r>
              <a:rPr lang="en-US" sz="1050" baseline="0" dirty="0" err="1" smtClean="0">
                <a:latin typeface="Arial" pitchFamily="34" charset="0"/>
                <a:cs typeface="Arial" pitchFamily="34" charset="0"/>
              </a:rPr>
              <a:t>Nhạy</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bén</a:t>
            </a:r>
            <a:r>
              <a:rPr lang="en-US" sz="1050" dirty="0" smtClean="0">
                <a:latin typeface="Arial" pitchFamily="34" charset="0"/>
                <a:cs typeface="Arial" pitchFamily="34" charset="0"/>
              </a:rPr>
              <a:t>. </a:t>
            </a:r>
            <a:r>
              <a:rPr lang="en-US" sz="1050" dirty="0" err="1"/>
              <a:t>nhân</a:t>
            </a:r>
            <a:r>
              <a:rPr lang="en-US" sz="1050" dirty="0"/>
              <a:t> </a:t>
            </a:r>
            <a:r>
              <a:rPr lang="en-US" sz="1050" dirty="0" err="1"/>
              <a:t>văn</a:t>
            </a:r>
            <a:r>
              <a:rPr lang="en-US" sz="1050" dirty="0"/>
              <a:t> </a:t>
            </a:r>
            <a:r>
              <a:rPr lang="en-US" sz="1050" dirty="0" err="1"/>
              <a:t>sâu</a:t>
            </a:r>
            <a:r>
              <a:rPr lang="en-US" sz="1050" dirty="0"/>
              <a:t> </a:t>
            </a:r>
            <a:r>
              <a:rPr lang="en-US" sz="1050" dirty="0" err="1"/>
              <a:t>sắc</a:t>
            </a:r>
            <a:r>
              <a:rPr lang="en-US" sz="1050" dirty="0"/>
              <a:t>, </a:t>
            </a:r>
            <a:r>
              <a:rPr lang="en-US" sz="1050" dirty="0" err="1"/>
              <a:t>khoan</a:t>
            </a:r>
            <a:r>
              <a:rPr lang="en-US" sz="1050" dirty="0"/>
              <a:t> dung, </a:t>
            </a:r>
            <a:r>
              <a:rPr lang="en-US" sz="1050" dirty="0" err="1"/>
              <a:t>độ</a:t>
            </a:r>
            <a:r>
              <a:rPr lang="en-US" sz="1050" dirty="0"/>
              <a:t> </a:t>
            </a:r>
            <a:r>
              <a:rPr lang="en-US" sz="1050" dirty="0" err="1"/>
              <a:t>lượng</a:t>
            </a:r>
            <a:r>
              <a:rPr lang="en-US" sz="1050" dirty="0"/>
              <a:t>, </a:t>
            </a:r>
            <a:r>
              <a:rPr lang="en-US" sz="1050" dirty="0" err="1"/>
              <a:t>nhưng</a:t>
            </a:r>
            <a:r>
              <a:rPr lang="en-US" sz="1050" dirty="0"/>
              <a:t>  </a:t>
            </a:r>
            <a:r>
              <a:rPr lang="en-US" sz="1050" dirty="0" err="1"/>
              <a:t>rất</a:t>
            </a:r>
            <a:r>
              <a:rPr lang="en-US" sz="1050" dirty="0"/>
              <a:t> </a:t>
            </a:r>
            <a:r>
              <a:rPr lang="en-US" sz="1050" dirty="0" err="1"/>
              <a:t>nghiêm</a:t>
            </a:r>
            <a:r>
              <a:rPr lang="en-US" sz="1050" dirty="0"/>
              <a:t> </a:t>
            </a:r>
            <a:r>
              <a:rPr lang="en-US" sz="1050" dirty="0" err="1"/>
              <a:t>khắc</a:t>
            </a:r>
            <a:r>
              <a:rPr lang="en-US" sz="1050" dirty="0"/>
              <a:t> </a:t>
            </a:r>
            <a:r>
              <a:rPr lang="en-US" sz="1050" dirty="0" err="1"/>
              <a:t>với</a:t>
            </a:r>
            <a:r>
              <a:rPr lang="en-US" sz="1050" dirty="0"/>
              <a:t> </a:t>
            </a:r>
            <a:r>
              <a:rPr lang="en-US" sz="1050" dirty="0" err="1"/>
              <a:t>những</a:t>
            </a:r>
            <a:r>
              <a:rPr lang="en-US" sz="1050" dirty="0"/>
              <a:t> </a:t>
            </a:r>
            <a:r>
              <a:rPr lang="en-US" sz="1050" dirty="0" err="1"/>
              <a:t>việc</a:t>
            </a:r>
            <a:r>
              <a:rPr lang="en-US" sz="1050" dirty="0"/>
              <a:t> </a:t>
            </a:r>
            <a:r>
              <a:rPr lang="en-US" sz="1050" dirty="0" err="1"/>
              <a:t>làm</a:t>
            </a:r>
            <a:r>
              <a:rPr lang="en-US" sz="1050" dirty="0"/>
              <a:t> </a:t>
            </a:r>
            <a:r>
              <a:rPr lang="en-US" sz="1050" dirty="0" err="1"/>
              <a:t>sai</a:t>
            </a:r>
            <a:r>
              <a:rPr lang="en-US" sz="1050" dirty="0"/>
              <a:t> </a:t>
            </a:r>
            <a:r>
              <a:rPr lang="en-US" sz="1050" dirty="0" err="1"/>
              <a:t>trái</a:t>
            </a:r>
            <a:r>
              <a:rPr lang="en-US" sz="1050" dirty="0"/>
              <a:t>, </a:t>
            </a:r>
            <a:r>
              <a:rPr lang="en-US" sz="1050" dirty="0" err="1"/>
              <a:t>hại</a:t>
            </a:r>
            <a:r>
              <a:rPr lang="en-US" sz="1050" dirty="0"/>
              <a:t> </a:t>
            </a:r>
            <a:r>
              <a:rPr lang="en-US" sz="1050" dirty="0" err="1"/>
              <a:t>nước</a:t>
            </a:r>
            <a:r>
              <a:rPr lang="en-US" sz="1050" dirty="0"/>
              <a:t>, </a:t>
            </a:r>
            <a:r>
              <a:rPr lang="en-US" sz="1050" dirty="0" err="1"/>
              <a:t>hại</a:t>
            </a:r>
            <a:r>
              <a:rPr lang="en-US" sz="1050" dirty="0"/>
              <a:t> </a:t>
            </a:r>
            <a:r>
              <a:rPr lang="en-US" sz="1050" dirty="0" err="1"/>
              <a:t>dân</a:t>
            </a:r>
            <a:r>
              <a:rPr lang="en-US" sz="1050" dirty="0"/>
              <a:t>. </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Với</a:t>
            </a:r>
            <a:r>
              <a:rPr lang="en-US" sz="1050" dirty="0" smtClean="0">
                <a:latin typeface="Arial" pitchFamily="34" charset="0"/>
                <a:cs typeface="Arial" pitchFamily="34" charset="0"/>
              </a:rPr>
              <a:t> </a:t>
            </a:r>
            <a:r>
              <a:rPr lang="en-US" sz="1050" dirty="0" err="1">
                <a:latin typeface="Arial" pitchFamily="34" charset="0"/>
                <a:cs typeface="Arial" pitchFamily="34" charset="0"/>
              </a:rPr>
              <a:t>anh</a:t>
            </a:r>
            <a:r>
              <a:rPr lang="en-US" sz="1050" dirty="0">
                <a:latin typeface="Arial" pitchFamily="34" charset="0"/>
                <a:cs typeface="Arial" pitchFamily="34" charset="0"/>
              </a:rPr>
              <a:t>, </a:t>
            </a:r>
            <a:r>
              <a:rPr lang="en-US" sz="1050" dirty="0" err="1">
                <a:latin typeface="Arial" pitchFamily="34" charset="0"/>
                <a:cs typeface="Arial" pitchFamily="34" charset="0"/>
              </a:rPr>
              <a:t>em</a:t>
            </a:r>
            <a:r>
              <a:rPr lang="en-US" sz="1050" dirty="0">
                <a:latin typeface="Arial" pitchFamily="34" charset="0"/>
                <a:cs typeface="Arial" pitchFamily="34" charset="0"/>
              </a:rPr>
              <a:t>, </a:t>
            </a:r>
            <a:r>
              <a:rPr lang="en-US" sz="1050" dirty="0" err="1">
                <a:latin typeface="Arial" pitchFamily="34" charset="0"/>
                <a:cs typeface="Arial" pitchFamily="34" charset="0"/>
              </a:rPr>
              <a:t>bạn</a:t>
            </a:r>
            <a:r>
              <a:rPr lang="en-US" sz="1050" dirty="0">
                <a:latin typeface="Arial" pitchFamily="34" charset="0"/>
                <a:cs typeface="Arial" pitchFamily="34" charset="0"/>
              </a:rPr>
              <a:t> </a:t>
            </a:r>
            <a:r>
              <a:rPr lang="en-US" sz="1050" dirty="0" err="1">
                <a:latin typeface="Arial" pitchFamily="34" charset="0"/>
                <a:cs typeface="Arial" pitchFamily="34" charset="0"/>
              </a:rPr>
              <a:t>bè</a:t>
            </a:r>
            <a:r>
              <a:rPr lang="en-US" sz="1050" dirty="0">
                <a:latin typeface="Arial" pitchFamily="34" charset="0"/>
                <a:cs typeface="Arial" pitchFamily="34" charset="0"/>
              </a:rPr>
              <a:t> </a:t>
            </a:r>
            <a:r>
              <a:rPr lang="en-US" sz="1050" dirty="0" err="1">
                <a:latin typeface="Arial" pitchFamily="34" charset="0"/>
                <a:cs typeface="Arial" pitchFamily="34" charset="0"/>
              </a:rPr>
              <a:t>và</a:t>
            </a:r>
            <a:r>
              <a:rPr lang="en-US" sz="1050" dirty="0">
                <a:latin typeface="Arial" pitchFamily="34" charset="0"/>
                <a:cs typeface="Arial" pitchFamily="34" charset="0"/>
              </a:rPr>
              <a:t> </a:t>
            </a:r>
            <a:r>
              <a:rPr lang="en-US" sz="1050" dirty="0" err="1">
                <a:latin typeface="Arial" pitchFamily="34" charset="0"/>
                <a:cs typeface="Arial" pitchFamily="34" charset="0"/>
              </a:rPr>
              <a:t>Nhân</a:t>
            </a:r>
            <a:r>
              <a:rPr lang="en-US" sz="1050" dirty="0">
                <a:latin typeface="Arial" pitchFamily="34" charset="0"/>
                <a:cs typeface="Arial" pitchFamily="34" charset="0"/>
              </a:rPr>
              <a:t> </a:t>
            </a:r>
            <a:r>
              <a:rPr lang="en-US" sz="1050" dirty="0" err="1">
                <a:latin typeface="Arial" pitchFamily="34" charset="0"/>
                <a:cs typeface="Arial" pitchFamily="34" charset="0"/>
              </a:rPr>
              <a:t>dân</a:t>
            </a:r>
            <a:r>
              <a:rPr lang="en-US" sz="1050" dirty="0">
                <a:latin typeface="Arial" pitchFamily="34" charset="0"/>
                <a:cs typeface="Arial" pitchFamily="34" charset="0"/>
              </a:rPr>
              <a:t> </a:t>
            </a:r>
            <a:r>
              <a:rPr lang="vi-VN" sz="1050" dirty="0" smtClean="0">
                <a:latin typeface="Arial" pitchFamily="34" charset="0"/>
                <a:cs typeface="Arial" pitchFamily="34" charset="0"/>
              </a:rPr>
              <a:t>là </a:t>
            </a:r>
            <a:r>
              <a:rPr lang="vi-VN" sz="1050" dirty="0">
                <a:latin typeface="Arial" pitchFamily="34" charset="0"/>
                <a:cs typeface="Arial" pitchFamily="34" charset="0"/>
              </a:rPr>
              <a:t>tự nhiên, cởi mở, chân tình, vừa</a:t>
            </a:r>
            <a:r>
              <a:rPr lang="vi-VN" sz="1050" dirty="0"/>
              <a:t> ân cần vừa bình dị, khiêm nhường.</a:t>
            </a:r>
            <a:r>
              <a:rPr lang="en-US" sz="1050" dirty="0"/>
              <a:t> </a:t>
            </a:r>
            <a:r>
              <a:rPr lang="en-US" sz="1050" dirty="0" smtClean="0"/>
              <a:t> </a:t>
            </a:r>
            <a:r>
              <a:rPr lang="en-US" sz="1050" dirty="0" err="1"/>
              <a:t>Với</a:t>
            </a:r>
            <a:r>
              <a:rPr lang="en-US" sz="1050" dirty="0"/>
              <a:t> </a:t>
            </a:r>
            <a:r>
              <a:rPr lang="en-US" sz="1050" dirty="0" err="1"/>
              <a:t>kẻ</a:t>
            </a:r>
            <a:r>
              <a:rPr lang="en-US" sz="1050" dirty="0"/>
              <a:t> </a:t>
            </a:r>
            <a:r>
              <a:rPr lang="en-US" sz="1050" dirty="0" err="1"/>
              <a:t>thù</a:t>
            </a:r>
            <a:r>
              <a:rPr lang="en-US" sz="1050" dirty="0"/>
              <a:t> </a:t>
            </a:r>
            <a:r>
              <a:rPr lang="vi-VN" sz="1050" dirty="0"/>
              <a:t>phong cách ứng xử của Hồ Chí Minh là tự chủ và lịch lãm, bình tĩnh và đỉnh đạc, chủ </a:t>
            </a:r>
            <a:r>
              <a:rPr lang="vi-VN" sz="1050" dirty="0" smtClean="0"/>
              <a:t>độn</a:t>
            </a:r>
            <a:r>
              <a:rPr lang="en-US" sz="1050" dirty="0" smtClean="0"/>
              <a:t>.</a:t>
            </a:r>
          </a:p>
          <a:p>
            <a:r>
              <a:rPr lang="en-US" sz="1050" b="1" dirty="0" smtClean="0"/>
              <a:t>EX: </a:t>
            </a:r>
            <a:r>
              <a:rPr lang="vi-VN" sz="1050" b="1" dirty="0" smtClean="0"/>
              <a:t>Năm </a:t>
            </a:r>
            <a:r>
              <a:rPr lang="vi-VN" sz="1050" b="1" dirty="0"/>
              <a:t>1946 một nhà văn là uỷ viên thường trực Ban vận động Đời sống mới đến gặp Hồ Chủ tịch để xin ý kiến Người về nội dung cuộc vận động. Bác Hồ nói nên vận động nhân dân thực hiện mấy chữ: Cần, Kiệm, Liêm, Chính.</a:t>
            </a:r>
            <a:endParaRPr lang="vi-VN" sz="1050" dirty="0"/>
          </a:p>
          <a:p>
            <a:r>
              <a:rPr lang="vi-VN" sz="1050" dirty="0"/>
              <a:t>- Thưa cụ, mấy chữ ấy rất hay nhưng nghe có vẻ cổ. Cụ có thể thay bằng mấy chữ khác không ạ?</a:t>
            </a:r>
          </a:p>
          <a:p>
            <a:r>
              <a:rPr lang="vi-VN" sz="1050" dirty="0"/>
              <a:t>- Thế cơm ông cha ta đã từng ăn hàng ngàn năm trước, hiện nay chú và tôi hằng ngày vẫn ăn, chú thấy có cổ không? Không khí ông cha ta đã từng hít thở, ngày nay chúng ta vẫn tiếp tục hít thở, chú thấy có cổ không?</a:t>
            </a:r>
          </a:p>
          <a:p>
            <a:pPr algn="just"/>
            <a:r>
              <a:rPr lang="en-US" sz="1050" dirty="0" smtClean="0">
                <a:latin typeface="Arial" pitchFamily="34" charset="0"/>
                <a:cs typeface="Arial" pitchFamily="34" charset="0"/>
              </a:rPr>
              <a:t>- </a:t>
            </a:r>
            <a:r>
              <a:rPr lang="en-US" sz="1050" dirty="0" err="1" smtClean="0">
                <a:latin typeface="Arial" pitchFamily="34" charset="0"/>
                <a:cs typeface="Arial" pitchFamily="34" charset="0"/>
              </a:rPr>
              <a:t>Diễn</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đạt</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Kết</a:t>
            </a:r>
            <a:r>
              <a:rPr lang="en-US" sz="1050" dirty="0" smtClean="0">
                <a:latin typeface="Arial" pitchFamily="34" charset="0"/>
                <a:cs typeface="Arial" pitchFamily="34" charset="0"/>
              </a:rPr>
              <a:t> </a:t>
            </a:r>
            <a:r>
              <a:rPr lang="en-US" sz="1050" dirty="0" err="1">
                <a:latin typeface="Arial" pitchFamily="34" charset="0"/>
                <a:cs typeface="Arial" pitchFamily="34" charset="0"/>
              </a:rPr>
              <a:t>hợp</a:t>
            </a:r>
            <a:r>
              <a:rPr lang="en-US" sz="1050" dirty="0">
                <a:latin typeface="Arial" pitchFamily="34" charset="0"/>
                <a:cs typeface="Arial" pitchFamily="34" charset="0"/>
              </a:rPr>
              <a:t> </a:t>
            </a:r>
            <a:r>
              <a:rPr lang="en-US" sz="1050" dirty="0" err="1">
                <a:latin typeface="Arial" pitchFamily="34" charset="0"/>
                <a:cs typeface="Arial" pitchFamily="34" charset="0"/>
              </a:rPr>
              <a:t>hài</a:t>
            </a:r>
            <a:r>
              <a:rPr lang="en-US" sz="1050" dirty="0">
                <a:latin typeface="Arial" pitchFamily="34" charset="0"/>
                <a:cs typeface="Arial" pitchFamily="34" charset="0"/>
              </a:rPr>
              <a:t> </a:t>
            </a:r>
            <a:r>
              <a:rPr lang="en-US" sz="1050" dirty="0" err="1">
                <a:latin typeface="Arial" pitchFamily="34" charset="0"/>
                <a:cs typeface="Arial" pitchFamily="34" charset="0"/>
              </a:rPr>
              <a:t>hoà</a:t>
            </a:r>
            <a:r>
              <a:rPr lang="en-US" sz="1050" dirty="0">
                <a:latin typeface="Arial" pitchFamily="34" charset="0"/>
                <a:cs typeface="Arial" pitchFamily="34" charset="0"/>
              </a:rPr>
              <a:t> </a:t>
            </a:r>
            <a:r>
              <a:rPr lang="en-US" sz="1050" dirty="0" err="1">
                <a:latin typeface="Arial" pitchFamily="34" charset="0"/>
                <a:cs typeface="Arial" pitchFamily="34" charset="0"/>
              </a:rPr>
              <a:t>dân</a:t>
            </a:r>
            <a:r>
              <a:rPr lang="en-US" sz="1050" dirty="0">
                <a:latin typeface="Arial" pitchFamily="34" charset="0"/>
                <a:cs typeface="Arial" pitchFamily="34" charset="0"/>
              </a:rPr>
              <a:t> </a:t>
            </a:r>
            <a:r>
              <a:rPr lang="en-US" sz="1050" dirty="0" err="1">
                <a:latin typeface="Arial" pitchFamily="34" charset="0"/>
                <a:cs typeface="Arial" pitchFamily="34" charset="0"/>
              </a:rPr>
              <a:t>gian</a:t>
            </a:r>
            <a:r>
              <a:rPr lang="en-US" sz="1050" dirty="0">
                <a:latin typeface="Arial" pitchFamily="34" charset="0"/>
                <a:cs typeface="Arial" pitchFamily="34" charset="0"/>
              </a:rPr>
              <a:t> </a:t>
            </a:r>
            <a:r>
              <a:rPr lang="en-US" sz="1050" dirty="0" err="1">
                <a:latin typeface="Arial" pitchFamily="34" charset="0"/>
                <a:cs typeface="Arial" pitchFamily="34" charset="0"/>
              </a:rPr>
              <a:t>và</a:t>
            </a:r>
            <a:r>
              <a:rPr lang="en-US" sz="1050" dirty="0">
                <a:latin typeface="Arial" pitchFamily="34" charset="0"/>
                <a:cs typeface="Arial" pitchFamily="34" charset="0"/>
              </a:rPr>
              <a:t> </a:t>
            </a:r>
            <a:r>
              <a:rPr lang="en-US" sz="1050" dirty="0" err="1">
                <a:latin typeface="Arial" pitchFamily="34" charset="0"/>
                <a:cs typeface="Arial" pitchFamily="34" charset="0"/>
              </a:rPr>
              <a:t>bác</a:t>
            </a:r>
            <a:r>
              <a:rPr lang="en-US" sz="1050" dirty="0">
                <a:latin typeface="Arial" pitchFamily="34" charset="0"/>
                <a:cs typeface="Arial" pitchFamily="34" charset="0"/>
              </a:rPr>
              <a:t> </a:t>
            </a:r>
            <a:r>
              <a:rPr lang="en-US" sz="1050" dirty="0" err="1">
                <a:latin typeface="Arial" pitchFamily="34" charset="0"/>
                <a:cs typeface="Arial" pitchFamily="34" charset="0"/>
              </a:rPr>
              <a:t>học</a:t>
            </a:r>
            <a:r>
              <a:rPr lang="en-US" sz="1050" dirty="0">
                <a:latin typeface="Arial" pitchFamily="34" charset="0"/>
                <a:cs typeface="Arial" pitchFamily="34" charset="0"/>
              </a:rPr>
              <a:t>, </a:t>
            </a:r>
            <a:r>
              <a:rPr lang="en-US" sz="1050" dirty="0" err="1">
                <a:latin typeface="Arial" pitchFamily="34" charset="0"/>
                <a:cs typeface="Arial" pitchFamily="34" charset="0"/>
              </a:rPr>
              <a:t>truyền</a:t>
            </a:r>
            <a:r>
              <a:rPr lang="en-US" sz="1050" dirty="0">
                <a:latin typeface="Arial" pitchFamily="34" charset="0"/>
                <a:cs typeface="Arial" pitchFamily="34" charset="0"/>
              </a:rPr>
              <a:t> </a:t>
            </a:r>
            <a:r>
              <a:rPr lang="en-US" sz="1050" dirty="0" err="1">
                <a:latin typeface="Arial" pitchFamily="34" charset="0"/>
                <a:cs typeface="Arial" pitchFamily="34" charset="0"/>
              </a:rPr>
              <a:t>thống</a:t>
            </a:r>
            <a:r>
              <a:rPr lang="en-US" sz="1050" dirty="0">
                <a:latin typeface="Arial" pitchFamily="34" charset="0"/>
                <a:cs typeface="Arial" pitchFamily="34" charset="0"/>
              </a:rPr>
              <a:t> </a:t>
            </a:r>
            <a:r>
              <a:rPr lang="en-US" sz="1050" dirty="0" err="1">
                <a:latin typeface="Arial" pitchFamily="34" charset="0"/>
                <a:cs typeface="Arial" pitchFamily="34" charset="0"/>
              </a:rPr>
              <a:t>và</a:t>
            </a:r>
            <a:r>
              <a:rPr lang="en-US" sz="1050" dirty="0">
                <a:latin typeface="Arial" pitchFamily="34" charset="0"/>
                <a:cs typeface="Arial" pitchFamily="34" charset="0"/>
              </a:rPr>
              <a:t> </a:t>
            </a:r>
            <a:r>
              <a:rPr lang="en-US" sz="1050" dirty="0" err="1">
                <a:latin typeface="Arial" pitchFamily="34" charset="0"/>
                <a:cs typeface="Arial" pitchFamily="34" charset="0"/>
              </a:rPr>
              <a:t>hiện</a:t>
            </a:r>
            <a:r>
              <a:rPr lang="en-US" sz="1050" dirty="0">
                <a:latin typeface="Arial" pitchFamily="34" charset="0"/>
                <a:cs typeface="Arial" pitchFamily="34" charset="0"/>
              </a:rPr>
              <a:t> </a:t>
            </a:r>
            <a:r>
              <a:rPr lang="en-US" sz="1050" dirty="0" err="1">
                <a:latin typeface="Arial" pitchFamily="34" charset="0"/>
                <a:cs typeface="Arial" pitchFamily="34" charset="0"/>
              </a:rPr>
              <a:t>đại</a:t>
            </a:r>
            <a:r>
              <a:rPr lang="en-US" sz="1050" dirty="0">
                <a:latin typeface="Arial" pitchFamily="34" charset="0"/>
                <a:cs typeface="Arial" pitchFamily="34" charset="0"/>
              </a:rPr>
              <a:t>, </a:t>
            </a:r>
            <a:r>
              <a:rPr lang="en-US" sz="1050" dirty="0" err="1">
                <a:latin typeface="Arial" pitchFamily="34" charset="0"/>
                <a:cs typeface="Arial" pitchFamily="34" charset="0"/>
              </a:rPr>
              <a:t>phương</a:t>
            </a:r>
            <a:r>
              <a:rPr lang="en-US" sz="1050" dirty="0">
                <a:latin typeface="Arial" pitchFamily="34" charset="0"/>
                <a:cs typeface="Arial" pitchFamily="34" charset="0"/>
              </a:rPr>
              <a:t> </a:t>
            </a:r>
            <a:r>
              <a:rPr lang="en-US" sz="1050" dirty="0" err="1">
                <a:latin typeface="Arial" pitchFamily="34" charset="0"/>
                <a:cs typeface="Arial" pitchFamily="34" charset="0"/>
              </a:rPr>
              <a:t>Đông</a:t>
            </a:r>
            <a:r>
              <a:rPr lang="en-US" sz="1050" dirty="0">
                <a:latin typeface="Arial" pitchFamily="34" charset="0"/>
                <a:cs typeface="Arial" pitchFamily="34" charset="0"/>
              </a:rPr>
              <a:t> </a:t>
            </a:r>
            <a:r>
              <a:rPr lang="en-US" sz="1050" dirty="0" err="1">
                <a:latin typeface="Arial" pitchFamily="34" charset="0"/>
                <a:cs typeface="Arial" pitchFamily="34" charset="0"/>
              </a:rPr>
              <a:t>và</a:t>
            </a:r>
            <a:r>
              <a:rPr lang="en-US" sz="1050" dirty="0">
                <a:latin typeface="Arial" pitchFamily="34" charset="0"/>
                <a:cs typeface="Arial" pitchFamily="34" charset="0"/>
              </a:rPr>
              <a:t> </a:t>
            </a:r>
            <a:r>
              <a:rPr lang="en-US" sz="1050" dirty="0" err="1">
                <a:latin typeface="Arial" pitchFamily="34" charset="0"/>
                <a:cs typeface="Arial" pitchFamily="34" charset="0"/>
              </a:rPr>
              <a:t>phương</a:t>
            </a:r>
            <a:r>
              <a:rPr lang="en-US" sz="1050" dirty="0">
                <a:latin typeface="Arial" pitchFamily="34" charset="0"/>
                <a:cs typeface="Arial" pitchFamily="34" charset="0"/>
              </a:rPr>
              <a:t> </a:t>
            </a:r>
            <a:r>
              <a:rPr lang="en-US" sz="1050" dirty="0" err="1">
                <a:latin typeface="Arial" pitchFamily="34" charset="0"/>
                <a:cs typeface="Arial" pitchFamily="34" charset="0"/>
              </a:rPr>
              <a:t>Tây</a:t>
            </a:r>
            <a:r>
              <a:rPr lang="en-US" sz="1050" dirty="0">
                <a:latin typeface="Arial" pitchFamily="34" charset="0"/>
                <a:cs typeface="Arial" pitchFamily="34" charset="0"/>
              </a:rPr>
              <a:t>, </a:t>
            </a:r>
            <a:r>
              <a:rPr lang="en-US" sz="1050" dirty="0" err="1">
                <a:latin typeface="Arial" pitchFamily="34" charset="0"/>
                <a:cs typeface="Arial" pitchFamily="34" charset="0"/>
              </a:rPr>
              <a:t>dân</a:t>
            </a:r>
            <a:r>
              <a:rPr lang="en-US" sz="1050" dirty="0">
                <a:latin typeface="Arial" pitchFamily="34" charset="0"/>
                <a:cs typeface="Arial" pitchFamily="34" charset="0"/>
              </a:rPr>
              <a:t> </a:t>
            </a:r>
            <a:r>
              <a:rPr lang="en-US" sz="1050" dirty="0" err="1">
                <a:latin typeface="Arial" pitchFamily="34" charset="0"/>
                <a:cs typeface="Arial" pitchFamily="34" charset="0"/>
              </a:rPr>
              <a:t>tộc</a:t>
            </a:r>
            <a:r>
              <a:rPr lang="en-US" sz="1050" dirty="0">
                <a:latin typeface="Arial" pitchFamily="34" charset="0"/>
                <a:cs typeface="Arial" pitchFamily="34" charset="0"/>
              </a:rPr>
              <a:t> </a:t>
            </a:r>
            <a:r>
              <a:rPr lang="en-US" sz="1050" dirty="0" err="1">
                <a:latin typeface="Arial" pitchFamily="34" charset="0"/>
                <a:cs typeface="Arial" pitchFamily="34" charset="0"/>
              </a:rPr>
              <a:t>và</a:t>
            </a:r>
            <a:r>
              <a:rPr lang="en-US" sz="1050" dirty="0">
                <a:latin typeface="Arial" pitchFamily="34" charset="0"/>
                <a:cs typeface="Arial" pitchFamily="34" charset="0"/>
              </a:rPr>
              <a:t> </a:t>
            </a:r>
            <a:r>
              <a:rPr lang="en-US" sz="1050" dirty="0" err="1">
                <a:latin typeface="Arial" pitchFamily="34" charset="0"/>
                <a:cs typeface="Arial" pitchFamily="34" charset="0"/>
              </a:rPr>
              <a:t>quốc</a:t>
            </a:r>
            <a:r>
              <a:rPr lang="en-US" sz="1050" dirty="0">
                <a:latin typeface="Arial" pitchFamily="34" charset="0"/>
                <a:cs typeface="Arial" pitchFamily="34" charset="0"/>
              </a:rPr>
              <a:t> </a:t>
            </a:r>
            <a:r>
              <a:rPr lang="en-US" sz="1050" dirty="0" err="1" smtClean="0">
                <a:latin typeface="Arial" pitchFamily="34" charset="0"/>
                <a:cs typeface="Arial" pitchFamily="34" charset="0"/>
              </a:rPr>
              <a:t>tế</a:t>
            </a:r>
            <a:r>
              <a:rPr lang="en-US" sz="1050" dirty="0" smtClean="0">
                <a:latin typeface="Arial" pitchFamily="34" charset="0"/>
                <a:cs typeface="Arial" pitchFamily="34" charset="0"/>
              </a:rPr>
              <a:t>. </a:t>
            </a:r>
            <a:r>
              <a:rPr lang="vi-VN" sz="1050" dirty="0">
                <a:solidFill>
                  <a:srgbClr val="0000CC"/>
                </a:solidFill>
                <a:latin typeface="Verdana" pitchFamily="34" charset="0"/>
              </a:rPr>
              <a:t>Phong cách diễn đạt Hồ Chí Minh còn là diễn đạt ngắn gọn, theo Hồ Chí Minh ngắn gọn là </a:t>
            </a:r>
            <a:r>
              <a:rPr lang="vi-VN" sz="1050" i="1" dirty="0">
                <a:solidFill>
                  <a:srgbClr val="0000CC"/>
                </a:solidFill>
                <a:latin typeface="Verdana" pitchFamily="34" charset="0"/>
              </a:rPr>
              <a:t>gọn gàng, có đầu có đuôi, “có nội dung”, “thiết thực”, “thấm thía, chắc chắn</a:t>
            </a:r>
            <a:r>
              <a:rPr lang="vi-VN" sz="1050" i="1" dirty="0" smtClean="0">
                <a:solidFill>
                  <a:srgbClr val="0000CC"/>
                </a:solidFill>
                <a:latin typeface="Verdana" pitchFamily="34" charset="0"/>
              </a:rPr>
              <a:t>”</a:t>
            </a:r>
            <a:r>
              <a:rPr lang="en-US" sz="1050" i="1" dirty="0" smtClean="0">
                <a:solidFill>
                  <a:srgbClr val="0000CC"/>
                </a:solidFill>
                <a:latin typeface="Verdana" pitchFamily="34" charset="0"/>
              </a:rPr>
              <a:t>.</a:t>
            </a:r>
            <a:endParaRPr lang="en-US" sz="1050" dirty="0" smtClean="0">
              <a:latin typeface="Arial" pitchFamily="34" charset="0"/>
              <a:cs typeface="Arial" pitchFamily="34" charset="0"/>
            </a:endParaRPr>
          </a:p>
          <a:p>
            <a:r>
              <a:rPr lang="en-US" sz="1050" dirty="0" smtClean="0">
                <a:latin typeface="Arial" pitchFamily="34" charset="0"/>
                <a:cs typeface="Arial" pitchFamily="34" charset="0"/>
              </a:rPr>
              <a:t>+ HP </a:t>
            </a:r>
            <a:r>
              <a:rPr lang="en-US" sz="1050" dirty="0" err="1" smtClean="0">
                <a:latin typeface="Arial" pitchFamily="34" charset="0"/>
                <a:cs typeface="Arial" pitchFamily="34" charset="0"/>
              </a:rPr>
              <a:t>năm</a:t>
            </a:r>
            <a:r>
              <a:rPr lang="en-US" sz="1050" dirty="0" smtClean="0">
                <a:latin typeface="Arial" pitchFamily="34" charset="0"/>
                <a:cs typeface="Arial" pitchFamily="34" charset="0"/>
              </a:rPr>
              <a:t> 1946; </a:t>
            </a:r>
            <a:r>
              <a:rPr lang="en-US" sz="1050" b="1" dirty="0" err="1"/>
              <a:t>Điều</a:t>
            </a:r>
            <a:r>
              <a:rPr lang="en-US" sz="1050" b="1" dirty="0"/>
              <a:t> </a:t>
            </a:r>
            <a:r>
              <a:rPr lang="en-US" sz="1050" b="1" dirty="0" err="1"/>
              <a:t>thứ</a:t>
            </a:r>
            <a:r>
              <a:rPr lang="en-US" sz="1050" b="1" dirty="0"/>
              <a:t> 4:</a:t>
            </a:r>
            <a:endParaRPr lang="en-US" sz="1050" dirty="0"/>
          </a:p>
          <a:p>
            <a:r>
              <a:rPr lang="en-US" sz="1050" dirty="0" err="1"/>
              <a:t>Mỗi</a:t>
            </a:r>
            <a:r>
              <a:rPr lang="en-US" sz="1050" dirty="0"/>
              <a:t> </a:t>
            </a:r>
            <a:r>
              <a:rPr lang="en-US" sz="1050" dirty="0" err="1"/>
              <a:t>công</a:t>
            </a:r>
            <a:r>
              <a:rPr lang="en-US" sz="1050" dirty="0"/>
              <a:t> </a:t>
            </a:r>
            <a:r>
              <a:rPr lang="en-US" sz="1050" dirty="0" err="1"/>
              <a:t>dân</a:t>
            </a:r>
            <a:r>
              <a:rPr lang="en-US" sz="1050" dirty="0"/>
              <a:t> </a:t>
            </a:r>
            <a:r>
              <a:rPr lang="en-US" sz="1050" dirty="0" err="1"/>
              <a:t>Việt</a:t>
            </a:r>
            <a:r>
              <a:rPr lang="en-US" sz="1050" dirty="0"/>
              <a:t> Nam </a:t>
            </a:r>
            <a:r>
              <a:rPr lang="en-US" sz="1050" dirty="0" err="1"/>
              <a:t>phải</a:t>
            </a:r>
            <a:r>
              <a:rPr lang="en-US" sz="1050" dirty="0" smtClean="0"/>
              <a:t>:- </a:t>
            </a:r>
            <a:r>
              <a:rPr lang="en-US" sz="1050" dirty="0" err="1"/>
              <a:t>Bảo</a:t>
            </a:r>
            <a:r>
              <a:rPr lang="en-US" sz="1050" dirty="0"/>
              <a:t> </a:t>
            </a:r>
            <a:r>
              <a:rPr lang="en-US" sz="1050" dirty="0" err="1"/>
              <a:t>vệ</a:t>
            </a:r>
            <a:r>
              <a:rPr lang="en-US" sz="1050" dirty="0"/>
              <a:t> </a:t>
            </a:r>
            <a:r>
              <a:rPr lang="en-US" sz="1050" dirty="0" err="1"/>
              <a:t>Tổ</a:t>
            </a:r>
            <a:r>
              <a:rPr lang="en-US" sz="1050" dirty="0"/>
              <a:t> </a:t>
            </a:r>
            <a:r>
              <a:rPr lang="en-US" sz="1050" dirty="0" err="1" smtClean="0"/>
              <a:t>quốc</a:t>
            </a:r>
            <a:r>
              <a:rPr lang="en-US" sz="1050" dirty="0" smtClean="0"/>
              <a:t>;- </a:t>
            </a:r>
            <a:r>
              <a:rPr lang="en-US" sz="1050" dirty="0" err="1"/>
              <a:t>Tôn</a:t>
            </a:r>
            <a:r>
              <a:rPr lang="en-US" sz="1050" dirty="0"/>
              <a:t> </a:t>
            </a:r>
            <a:r>
              <a:rPr lang="en-US" sz="1050" dirty="0" err="1"/>
              <a:t>trọng</a:t>
            </a:r>
            <a:r>
              <a:rPr lang="en-US" sz="1050" dirty="0"/>
              <a:t> </a:t>
            </a:r>
            <a:r>
              <a:rPr lang="en-US" sz="1050" dirty="0" err="1"/>
              <a:t>Hiến</a:t>
            </a:r>
            <a:r>
              <a:rPr lang="en-US" sz="1050" dirty="0"/>
              <a:t> </a:t>
            </a:r>
            <a:r>
              <a:rPr lang="en-US" sz="1050" dirty="0" err="1" smtClean="0"/>
              <a:t>pháp;Tuân</a:t>
            </a:r>
            <a:r>
              <a:rPr lang="en-US" sz="1050" dirty="0" smtClean="0"/>
              <a:t> </a:t>
            </a:r>
            <a:r>
              <a:rPr lang="en-US" sz="1050" dirty="0" err="1"/>
              <a:t>theo</a:t>
            </a:r>
            <a:r>
              <a:rPr lang="en-US" sz="1050" dirty="0"/>
              <a:t> </a:t>
            </a:r>
            <a:r>
              <a:rPr lang="en-US" sz="1050" dirty="0" err="1"/>
              <a:t>pháp</a:t>
            </a:r>
            <a:r>
              <a:rPr lang="en-US" sz="1050" dirty="0"/>
              <a:t> </a:t>
            </a:r>
            <a:r>
              <a:rPr lang="en-US" sz="1050" dirty="0" err="1" smtClean="0"/>
              <a:t>luật</a:t>
            </a:r>
            <a:r>
              <a:rPr lang="en-US" sz="1050" dirty="0" smtClean="0"/>
              <a:t>.</a:t>
            </a:r>
          </a:p>
          <a:p>
            <a:pPr marL="171450" indent="-171450">
              <a:buFontTx/>
              <a:buChar char="-"/>
            </a:pPr>
            <a:r>
              <a:rPr lang="en-US" sz="1050" b="1" dirty="0" err="1" smtClean="0"/>
              <a:t>Điều</a:t>
            </a:r>
            <a:r>
              <a:rPr lang="en-US" sz="1050" b="1" dirty="0" smtClean="0"/>
              <a:t> </a:t>
            </a:r>
            <a:r>
              <a:rPr lang="en-US" sz="1050" b="1" dirty="0" err="1"/>
              <a:t>thứ</a:t>
            </a:r>
            <a:r>
              <a:rPr lang="en-US" sz="1050" b="1" dirty="0"/>
              <a:t> </a:t>
            </a:r>
            <a:r>
              <a:rPr lang="en-US" sz="1050" b="1" dirty="0" smtClean="0"/>
              <a:t>5: </a:t>
            </a:r>
            <a:r>
              <a:rPr lang="en-US" sz="1050" b="1" dirty="0" err="1" smtClean="0"/>
              <a:t>C</a:t>
            </a:r>
            <a:r>
              <a:rPr lang="en-US" sz="1050" dirty="0" err="1" smtClean="0"/>
              <a:t>ông</a:t>
            </a:r>
            <a:r>
              <a:rPr lang="en-US" sz="1050" dirty="0" smtClean="0"/>
              <a:t> </a:t>
            </a:r>
            <a:r>
              <a:rPr lang="en-US" sz="1050" dirty="0" err="1"/>
              <a:t>dân</a:t>
            </a:r>
            <a:r>
              <a:rPr lang="en-US" sz="1050" dirty="0"/>
              <a:t> </a:t>
            </a:r>
            <a:r>
              <a:rPr lang="en-US" sz="1050" dirty="0" err="1"/>
              <a:t>Việt</a:t>
            </a:r>
            <a:r>
              <a:rPr lang="en-US" sz="1050" dirty="0"/>
              <a:t> Nam </a:t>
            </a:r>
            <a:r>
              <a:rPr lang="en-US" sz="1050" dirty="0" err="1"/>
              <a:t>có</a:t>
            </a:r>
            <a:r>
              <a:rPr lang="en-US" sz="1050" dirty="0"/>
              <a:t> </a:t>
            </a:r>
            <a:r>
              <a:rPr lang="en-US" sz="1050" dirty="0" err="1"/>
              <a:t>nghĩa</a:t>
            </a:r>
            <a:r>
              <a:rPr lang="en-US" sz="1050" dirty="0"/>
              <a:t> </a:t>
            </a:r>
            <a:r>
              <a:rPr lang="en-US" sz="1050" dirty="0" err="1"/>
              <a:t>vụ</a:t>
            </a:r>
            <a:r>
              <a:rPr lang="en-US" sz="1050" dirty="0"/>
              <a:t> </a:t>
            </a:r>
            <a:r>
              <a:rPr lang="en-US" sz="1050" dirty="0" err="1"/>
              <a:t>phải</a:t>
            </a:r>
            <a:r>
              <a:rPr lang="en-US" sz="1050" dirty="0"/>
              <a:t> </a:t>
            </a:r>
            <a:r>
              <a:rPr lang="en-US" sz="1050" dirty="0" err="1"/>
              <a:t>đi</a:t>
            </a:r>
            <a:r>
              <a:rPr lang="en-US" sz="1050" dirty="0"/>
              <a:t> </a:t>
            </a:r>
            <a:r>
              <a:rPr lang="en-US" sz="1050" dirty="0" err="1"/>
              <a:t>lính</a:t>
            </a:r>
            <a:r>
              <a:rPr lang="en-US" sz="1050" dirty="0" smtClean="0"/>
              <a:t>.</a:t>
            </a:r>
            <a:endParaRPr lang="en-US" sz="1050" dirty="0" smtClean="0">
              <a:latin typeface="Arial" pitchFamily="34" charset="0"/>
              <a:cs typeface="Arial" pitchFamily="34" charset="0"/>
            </a:endParaRPr>
          </a:p>
          <a:p>
            <a:r>
              <a:rPr lang="en-US" sz="1050" dirty="0" smtClean="0">
                <a:latin typeface="Arial" pitchFamily="34" charset="0"/>
                <a:cs typeface="Arial" pitchFamily="34" charset="0"/>
              </a:rPr>
              <a:t>+ Di </a:t>
            </a:r>
            <a:r>
              <a:rPr lang="en-US" sz="1050" dirty="0" err="1" smtClean="0">
                <a:latin typeface="Arial" pitchFamily="34" charset="0"/>
                <a:cs typeface="Arial" pitchFamily="34" charset="0"/>
              </a:rPr>
              <a:t>chúc</a:t>
            </a:r>
            <a:r>
              <a:rPr lang="en-US" sz="1050" dirty="0" smtClean="0">
                <a:latin typeface="Arial" pitchFamily="34" charset="0"/>
                <a:cs typeface="Arial" pitchFamily="34" charset="0"/>
              </a:rPr>
              <a:t>: </a:t>
            </a:r>
            <a:r>
              <a:rPr lang="en-US" sz="1050" b="1" dirty="0" err="1"/>
              <a:t>Đoạn</a:t>
            </a:r>
            <a:r>
              <a:rPr lang="en-US" sz="1050" b="1" dirty="0"/>
              <a:t> </a:t>
            </a:r>
            <a:r>
              <a:rPr lang="en-US" sz="1050" b="1" dirty="0" err="1"/>
              <a:t>Bác</a:t>
            </a:r>
            <a:r>
              <a:rPr lang="en-US" sz="1050" b="1" dirty="0"/>
              <a:t> </a:t>
            </a:r>
            <a:r>
              <a:rPr lang="en-US" sz="1050" b="1" dirty="0" err="1"/>
              <a:t>viết</a:t>
            </a:r>
            <a:r>
              <a:rPr lang="en-US" sz="1050" b="1" dirty="0"/>
              <a:t> </a:t>
            </a:r>
            <a:r>
              <a:rPr lang="en-US" sz="1050" b="1" dirty="0" err="1"/>
              <a:t>năm</a:t>
            </a:r>
            <a:r>
              <a:rPr lang="en-US" sz="1050" b="1" dirty="0"/>
              <a:t> 1965</a:t>
            </a:r>
            <a:r>
              <a:rPr lang="en-US" sz="1050" dirty="0"/>
              <a:t> : </a:t>
            </a:r>
            <a:r>
              <a:rPr lang="en-US" sz="1050" dirty="0" err="1"/>
              <a:t>Về</a:t>
            </a:r>
            <a:r>
              <a:rPr lang="en-US" sz="1050" dirty="0"/>
              <a:t> </a:t>
            </a:r>
            <a:r>
              <a:rPr lang="en-US" sz="1050" dirty="0" err="1"/>
              <a:t>việc</a:t>
            </a:r>
            <a:r>
              <a:rPr lang="en-US" sz="1050" dirty="0"/>
              <a:t> </a:t>
            </a:r>
            <a:r>
              <a:rPr lang="en-US" sz="1050" dirty="0" err="1"/>
              <a:t>riêng</a:t>
            </a:r>
            <a:r>
              <a:rPr lang="en-US" sz="1050" dirty="0"/>
              <a:t> - </a:t>
            </a:r>
            <a:r>
              <a:rPr lang="en-US" sz="1050" dirty="0" err="1"/>
              <a:t>Sau</a:t>
            </a:r>
            <a:r>
              <a:rPr lang="en-US" sz="1050" dirty="0"/>
              <a:t> </a:t>
            </a:r>
            <a:r>
              <a:rPr lang="en-US" sz="1050" dirty="0" err="1"/>
              <a:t>khi</a:t>
            </a:r>
            <a:r>
              <a:rPr lang="en-US" sz="1050" dirty="0"/>
              <a:t> </a:t>
            </a:r>
            <a:r>
              <a:rPr lang="en-US" sz="1050" dirty="0" err="1"/>
              <a:t>tôi</a:t>
            </a:r>
            <a:r>
              <a:rPr lang="en-US" sz="1050" dirty="0"/>
              <a:t> qua </a:t>
            </a:r>
            <a:r>
              <a:rPr lang="en-US" sz="1050" dirty="0" err="1"/>
              <a:t>đời</a:t>
            </a:r>
            <a:r>
              <a:rPr lang="en-US" sz="1050" dirty="0"/>
              <a:t>, </a:t>
            </a:r>
            <a:r>
              <a:rPr lang="en-US" sz="1050" dirty="0" err="1"/>
              <a:t>chớ</a:t>
            </a:r>
            <a:r>
              <a:rPr lang="en-US" sz="1050" dirty="0"/>
              <a:t> </a:t>
            </a:r>
            <a:r>
              <a:rPr lang="en-US" sz="1050" dirty="0" err="1"/>
              <a:t>nên</a:t>
            </a:r>
            <a:r>
              <a:rPr lang="en-US" sz="1050" dirty="0"/>
              <a:t> </a:t>
            </a:r>
            <a:r>
              <a:rPr lang="en-US" sz="1050" dirty="0" err="1"/>
              <a:t>tổ</a:t>
            </a:r>
            <a:r>
              <a:rPr lang="en-US" sz="1050" dirty="0"/>
              <a:t> </a:t>
            </a:r>
            <a:r>
              <a:rPr lang="en-US" sz="1050" dirty="0" err="1"/>
              <a:t>chức</a:t>
            </a:r>
            <a:r>
              <a:rPr lang="en-US" sz="1050" dirty="0"/>
              <a:t> </a:t>
            </a:r>
            <a:r>
              <a:rPr lang="en-US" sz="1050" dirty="0" err="1"/>
              <a:t>đám</a:t>
            </a:r>
            <a:r>
              <a:rPr lang="en-US" sz="1050" dirty="0"/>
              <a:t> </a:t>
            </a:r>
            <a:r>
              <a:rPr lang="en-US" sz="1050" dirty="0" err="1"/>
              <a:t>đình</a:t>
            </a:r>
            <a:r>
              <a:rPr lang="en-US" sz="1050" dirty="0"/>
              <a:t>, </a:t>
            </a:r>
            <a:r>
              <a:rPr lang="en-US" sz="1050" dirty="0" err="1"/>
              <a:t>lãng</a:t>
            </a:r>
            <a:r>
              <a:rPr lang="en-US" sz="1050" dirty="0"/>
              <a:t> </a:t>
            </a:r>
            <a:r>
              <a:rPr lang="en-US" sz="1050" dirty="0" err="1"/>
              <a:t>phí</a:t>
            </a:r>
            <a:r>
              <a:rPr lang="en-US" sz="1050" dirty="0"/>
              <a:t> </a:t>
            </a:r>
            <a:r>
              <a:rPr lang="en-US" sz="1050" dirty="0" err="1"/>
              <a:t>ngày</a:t>
            </a:r>
            <a:r>
              <a:rPr lang="en-US" sz="1050" dirty="0"/>
              <a:t> </a:t>
            </a:r>
            <a:r>
              <a:rPr lang="en-US" sz="1050" dirty="0" err="1"/>
              <a:t>giờ</a:t>
            </a:r>
            <a:r>
              <a:rPr lang="en-US" sz="1050" dirty="0"/>
              <a:t> </a:t>
            </a:r>
            <a:r>
              <a:rPr lang="en-US" sz="1050" dirty="0" err="1"/>
              <a:t>và</a:t>
            </a:r>
            <a:r>
              <a:rPr lang="en-US" sz="1050" dirty="0"/>
              <a:t> </a:t>
            </a:r>
            <a:r>
              <a:rPr lang="en-US" sz="1050" dirty="0" err="1"/>
              <a:t>tiền</a:t>
            </a:r>
            <a:r>
              <a:rPr lang="en-US" sz="1050" dirty="0"/>
              <a:t> </a:t>
            </a:r>
            <a:r>
              <a:rPr lang="en-US" sz="1050" dirty="0" err="1"/>
              <a:t>bạc</a:t>
            </a:r>
            <a:r>
              <a:rPr lang="en-US" sz="1050" dirty="0"/>
              <a:t> </a:t>
            </a:r>
            <a:r>
              <a:rPr lang="en-US" sz="1050" dirty="0" err="1"/>
              <a:t>của</a:t>
            </a:r>
            <a:r>
              <a:rPr lang="en-US" sz="1050" dirty="0"/>
              <a:t> </a:t>
            </a:r>
            <a:r>
              <a:rPr lang="en-US" sz="1050" dirty="0" err="1"/>
              <a:t>nhân</a:t>
            </a:r>
            <a:r>
              <a:rPr lang="en-US" sz="1050" dirty="0"/>
              <a:t> </a:t>
            </a:r>
            <a:r>
              <a:rPr lang="en-US" sz="1050" dirty="0" err="1"/>
              <a:t>dân</a:t>
            </a:r>
            <a:r>
              <a:rPr lang="en-US" sz="1050" dirty="0"/>
              <a:t>. </a:t>
            </a:r>
            <a:r>
              <a:rPr lang="en-US" sz="1050" dirty="0" smtClean="0"/>
              <a:t> </a:t>
            </a:r>
            <a:r>
              <a:rPr lang="en-US" sz="1050" dirty="0" err="1"/>
              <a:t>Tôi</a:t>
            </a:r>
            <a:r>
              <a:rPr lang="en-US" sz="1050" dirty="0"/>
              <a:t> </a:t>
            </a:r>
            <a:r>
              <a:rPr lang="en-US" sz="1050" dirty="0" err="1"/>
              <a:t>yêu</a:t>
            </a:r>
            <a:r>
              <a:rPr lang="en-US" sz="1050" dirty="0"/>
              <a:t> </a:t>
            </a:r>
            <a:r>
              <a:rPr lang="en-US" sz="1050" dirty="0" err="1"/>
              <a:t>cầu</a:t>
            </a:r>
            <a:r>
              <a:rPr lang="en-US" sz="1050" dirty="0"/>
              <a:t> </a:t>
            </a:r>
            <a:r>
              <a:rPr lang="en-US" sz="1050" dirty="0" err="1"/>
              <a:t>thi</a:t>
            </a:r>
            <a:r>
              <a:rPr lang="en-US" sz="1050" dirty="0"/>
              <a:t> </a:t>
            </a:r>
            <a:r>
              <a:rPr lang="en-US" sz="1050" dirty="0" err="1"/>
              <a:t>hài</a:t>
            </a:r>
            <a:r>
              <a:rPr lang="en-US" sz="1050" dirty="0"/>
              <a:t> </a:t>
            </a:r>
            <a:r>
              <a:rPr lang="en-US" sz="1050" dirty="0" err="1"/>
              <a:t>tôi</a:t>
            </a:r>
            <a:r>
              <a:rPr lang="en-US" sz="1050" dirty="0"/>
              <a:t> </a:t>
            </a:r>
            <a:r>
              <a:rPr lang="en-US" sz="1050" dirty="0" err="1"/>
              <a:t>được</a:t>
            </a:r>
            <a:r>
              <a:rPr lang="en-US" sz="1050" dirty="0"/>
              <a:t> </a:t>
            </a:r>
            <a:r>
              <a:rPr lang="en-US" sz="1050" b="1" dirty="0" err="1"/>
              <a:t>đốt</a:t>
            </a:r>
            <a:r>
              <a:rPr lang="en-US" sz="1050" b="1" dirty="0"/>
              <a:t> </a:t>
            </a:r>
            <a:r>
              <a:rPr lang="en-US" sz="1050" b="1" dirty="0" err="1"/>
              <a:t>đi</a:t>
            </a:r>
            <a:r>
              <a:rPr lang="en-US" sz="1050" dirty="0"/>
              <a:t>, </a:t>
            </a:r>
            <a:r>
              <a:rPr lang="en-US" sz="1050" dirty="0" err="1"/>
              <a:t>nói</a:t>
            </a:r>
            <a:r>
              <a:rPr lang="en-US" sz="1050" dirty="0"/>
              <a:t> </a:t>
            </a:r>
            <a:r>
              <a:rPr lang="en-US" sz="1050" dirty="0" err="1"/>
              <a:t>chữ</a:t>
            </a:r>
            <a:r>
              <a:rPr lang="en-US" sz="1050" dirty="0"/>
              <a:t> </a:t>
            </a:r>
            <a:r>
              <a:rPr lang="en-US" sz="1050" dirty="0" err="1"/>
              <a:t>là</a:t>
            </a:r>
            <a:r>
              <a:rPr lang="en-US" sz="1050" dirty="0"/>
              <a:t> "</a:t>
            </a:r>
            <a:r>
              <a:rPr lang="en-US" sz="1050" dirty="0" err="1"/>
              <a:t>hoả</a:t>
            </a:r>
            <a:r>
              <a:rPr lang="en-US" sz="1050" dirty="0"/>
              <a:t> </a:t>
            </a:r>
            <a:r>
              <a:rPr lang="en-US" sz="1050" dirty="0" err="1"/>
              <a:t>táng</a:t>
            </a:r>
            <a:r>
              <a:rPr lang="en-US" sz="1050" dirty="0"/>
              <a:t>". </a:t>
            </a:r>
            <a:r>
              <a:rPr lang="en-US" sz="1050" dirty="0" err="1"/>
              <a:t>Tôi</a:t>
            </a:r>
            <a:r>
              <a:rPr lang="en-US" sz="1050" dirty="0"/>
              <a:t> </a:t>
            </a:r>
            <a:r>
              <a:rPr lang="en-US" sz="1050" dirty="0" err="1"/>
              <a:t>mong</a:t>
            </a:r>
            <a:r>
              <a:rPr lang="en-US" sz="1050" dirty="0"/>
              <a:t> </a:t>
            </a:r>
            <a:r>
              <a:rPr lang="en-US" sz="1050" dirty="0" err="1"/>
              <a:t>rằng</a:t>
            </a:r>
            <a:r>
              <a:rPr lang="en-US" sz="1050" dirty="0"/>
              <a:t> </a:t>
            </a:r>
            <a:r>
              <a:rPr lang="en-US" sz="1050" dirty="0" err="1"/>
              <a:t>cách</a:t>
            </a:r>
            <a:r>
              <a:rPr lang="en-US" sz="1050" dirty="0"/>
              <a:t> "</a:t>
            </a:r>
            <a:r>
              <a:rPr lang="en-US" sz="1050" dirty="0" err="1"/>
              <a:t>hoả</a:t>
            </a:r>
            <a:r>
              <a:rPr lang="en-US" sz="1050" dirty="0"/>
              <a:t> </a:t>
            </a:r>
            <a:r>
              <a:rPr lang="en-US" sz="1050" dirty="0" err="1"/>
              <a:t>táng</a:t>
            </a:r>
            <a:r>
              <a:rPr lang="en-US" sz="1050" dirty="0"/>
              <a:t>" </a:t>
            </a:r>
            <a:r>
              <a:rPr lang="en-US" sz="1050" dirty="0" err="1"/>
              <a:t>dần</a:t>
            </a:r>
            <a:r>
              <a:rPr lang="en-US" sz="1050" dirty="0"/>
              <a:t> </a:t>
            </a:r>
            <a:r>
              <a:rPr lang="en-US" sz="1050" dirty="0" err="1"/>
              <a:t>dần</a:t>
            </a:r>
            <a:r>
              <a:rPr lang="en-US" sz="1050" dirty="0"/>
              <a:t> </a:t>
            </a:r>
            <a:r>
              <a:rPr lang="en-US" sz="1050" dirty="0" err="1"/>
              <a:t>sẽ</a:t>
            </a:r>
            <a:r>
              <a:rPr lang="en-US" sz="1050" dirty="0"/>
              <a:t> </a:t>
            </a:r>
            <a:r>
              <a:rPr lang="en-US" sz="1050" dirty="0" err="1"/>
              <a:t>được</a:t>
            </a:r>
            <a:r>
              <a:rPr lang="en-US" sz="1050" dirty="0"/>
              <a:t> </a:t>
            </a:r>
            <a:r>
              <a:rPr lang="en-US" sz="1050" dirty="0" err="1"/>
              <a:t>phổ</a:t>
            </a:r>
            <a:r>
              <a:rPr lang="en-US" sz="1050" dirty="0"/>
              <a:t> </a:t>
            </a:r>
            <a:r>
              <a:rPr lang="en-US" sz="1050" dirty="0" err="1"/>
              <a:t>biến</a:t>
            </a:r>
            <a:r>
              <a:rPr lang="en-US" sz="1050" dirty="0"/>
              <a:t>. </a:t>
            </a:r>
            <a:r>
              <a:rPr lang="en-US" sz="1050" dirty="0" err="1"/>
              <a:t>Vì</a:t>
            </a:r>
            <a:r>
              <a:rPr lang="en-US" sz="1050" dirty="0"/>
              <a:t> </a:t>
            </a:r>
            <a:r>
              <a:rPr lang="en-US" sz="1050" dirty="0" err="1"/>
              <a:t>như</a:t>
            </a:r>
            <a:r>
              <a:rPr lang="en-US" sz="1050" dirty="0"/>
              <a:t> </a:t>
            </a:r>
            <a:r>
              <a:rPr lang="en-US" sz="1050" dirty="0" err="1"/>
              <a:t>thế</a:t>
            </a:r>
            <a:r>
              <a:rPr lang="en-US" sz="1050" dirty="0"/>
              <a:t> </a:t>
            </a:r>
            <a:r>
              <a:rPr lang="en-US" sz="1050" dirty="0" err="1"/>
              <a:t>đối</a:t>
            </a:r>
            <a:r>
              <a:rPr lang="en-US" sz="1050" dirty="0"/>
              <a:t> </a:t>
            </a:r>
            <a:r>
              <a:rPr lang="en-US" sz="1050" dirty="0" err="1"/>
              <a:t>với</a:t>
            </a:r>
            <a:r>
              <a:rPr lang="en-US" sz="1050" dirty="0"/>
              <a:t> </a:t>
            </a:r>
            <a:r>
              <a:rPr lang="en-US" sz="1050" dirty="0" err="1"/>
              <a:t>người</a:t>
            </a:r>
            <a:r>
              <a:rPr lang="en-US" sz="1050" dirty="0"/>
              <a:t> </a:t>
            </a:r>
            <a:r>
              <a:rPr lang="en-US" sz="1050" dirty="0" err="1"/>
              <a:t>sống</a:t>
            </a:r>
            <a:r>
              <a:rPr lang="en-US" sz="1050" dirty="0"/>
              <a:t> </a:t>
            </a:r>
            <a:r>
              <a:rPr lang="en-US" sz="1050" dirty="0" err="1"/>
              <a:t>đã</a:t>
            </a:r>
            <a:r>
              <a:rPr lang="en-US" sz="1050" dirty="0"/>
              <a:t> </a:t>
            </a:r>
            <a:r>
              <a:rPr lang="en-US" sz="1050" dirty="0" err="1"/>
              <a:t>tốt</a:t>
            </a:r>
            <a:r>
              <a:rPr lang="en-US" sz="1050" dirty="0"/>
              <a:t> </a:t>
            </a:r>
            <a:r>
              <a:rPr lang="en-US" sz="1050" dirty="0" err="1"/>
              <a:t>về</a:t>
            </a:r>
            <a:r>
              <a:rPr lang="en-US" sz="1050" dirty="0"/>
              <a:t> </a:t>
            </a:r>
            <a:r>
              <a:rPr lang="en-US" sz="1050" dirty="0" err="1"/>
              <a:t>mặt</a:t>
            </a:r>
            <a:r>
              <a:rPr lang="en-US" sz="1050" dirty="0"/>
              <a:t> </a:t>
            </a:r>
            <a:r>
              <a:rPr lang="en-US" sz="1050" dirty="0" err="1"/>
              <a:t>vệ</a:t>
            </a:r>
            <a:r>
              <a:rPr lang="en-US" sz="1050" dirty="0"/>
              <a:t> </a:t>
            </a:r>
            <a:r>
              <a:rPr lang="en-US" sz="1050" dirty="0" err="1"/>
              <a:t>sinh</a:t>
            </a:r>
            <a:r>
              <a:rPr lang="en-US" sz="1050" dirty="0"/>
              <a:t>, </a:t>
            </a:r>
            <a:r>
              <a:rPr lang="en-US" sz="1050" dirty="0" err="1"/>
              <a:t>lại</a:t>
            </a:r>
            <a:r>
              <a:rPr lang="en-US" sz="1050" dirty="0"/>
              <a:t> </a:t>
            </a:r>
            <a:r>
              <a:rPr lang="en-US" sz="1050" dirty="0" err="1"/>
              <a:t>không</a:t>
            </a:r>
            <a:r>
              <a:rPr lang="en-US" sz="1050" dirty="0"/>
              <a:t> </a:t>
            </a:r>
            <a:r>
              <a:rPr lang="en-US" sz="1050" dirty="0" err="1"/>
              <a:t>tốn</a:t>
            </a:r>
            <a:r>
              <a:rPr lang="en-US" sz="1050" dirty="0"/>
              <a:t> </a:t>
            </a:r>
            <a:r>
              <a:rPr lang="en-US" sz="1050" dirty="0" err="1"/>
              <a:t>đất</a:t>
            </a:r>
            <a:r>
              <a:rPr lang="en-US" sz="1050" dirty="0"/>
              <a:t>. </a:t>
            </a:r>
            <a:r>
              <a:rPr lang="en-US" sz="1050" dirty="0" err="1"/>
              <a:t>Bao</a:t>
            </a:r>
            <a:r>
              <a:rPr lang="en-US" sz="1050" dirty="0"/>
              <a:t> </a:t>
            </a:r>
            <a:r>
              <a:rPr lang="en-US" sz="1050" dirty="0" err="1"/>
              <a:t>giờ</a:t>
            </a:r>
            <a:r>
              <a:rPr lang="en-US" sz="1050" dirty="0"/>
              <a:t> </a:t>
            </a:r>
            <a:r>
              <a:rPr lang="en-US" sz="1050" dirty="0" err="1"/>
              <a:t>ta</a:t>
            </a:r>
            <a:r>
              <a:rPr lang="en-US" sz="1050" dirty="0"/>
              <a:t> </a:t>
            </a:r>
            <a:r>
              <a:rPr lang="en-US" sz="1050" dirty="0" err="1"/>
              <a:t>có</a:t>
            </a:r>
            <a:r>
              <a:rPr lang="en-US" sz="1050" dirty="0"/>
              <a:t> </a:t>
            </a:r>
            <a:r>
              <a:rPr lang="en-US" sz="1050" dirty="0" err="1"/>
              <a:t>nhiều</a:t>
            </a:r>
            <a:r>
              <a:rPr lang="en-US" sz="1050" dirty="0"/>
              <a:t> </a:t>
            </a:r>
            <a:r>
              <a:rPr lang="en-US" sz="1050" dirty="0" err="1"/>
              <a:t>điện</a:t>
            </a:r>
            <a:r>
              <a:rPr lang="en-US" sz="1050" dirty="0"/>
              <a:t>, </a:t>
            </a:r>
            <a:r>
              <a:rPr lang="en-US" sz="1050" dirty="0" err="1"/>
              <a:t>thì</a:t>
            </a:r>
            <a:r>
              <a:rPr lang="en-US" sz="1050" dirty="0"/>
              <a:t> "</a:t>
            </a:r>
            <a:r>
              <a:rPr lang="en-US" sz="1050" dirty="0" err="1"/>
              <a:t>điện</a:t>
            </a:r>
            <a:r>
              <a:rPr lang="en-US" sz="1050" dirty="0"/>
              <a:t> </a:t>
            </a:r>
            <a:r>
              <a:rPr lang="en-US" sz="1050" dirty="0" err="1"/>
              <a:t>táng</a:t>
            </a:r>
            <a:r>
              <a:rPr lang="en-US" sz="1050" dirty="0"/>
              <a:t>" </a:t>
            </a:r>
            <a:r>
              <a:rPr lang="en-US" sz="1050" dirty="0" err="1"/>
              <a:t>càng</a:t>
            </a:r>
            <a:r>
              <a:rPr lang="en-US" sz="1050" dirty="0"/>
              <a:t> </a:t>
            </a:r>
            <a:r>
              <a:rPr lang="en-US" sz="1050" dirty="0" err="1"/>
              <a:t>tốt</a:t>
            </a:r>
            <a:r>
              <a:rPr lang="en-US" sz="1050" dirty="0"/>
              <a:t> </a:t>
            </a:r>
            <a:r>
              <a:rPr lang="en-US" sz="1050" dirty="0" err="1"/>
              <a:t>hơn</a:t>
            </a:r>
            <a:r>
              <a:rPr lang="en-US" sz="1050" dirty="0" smtClean="0"/>
              <a:t>.</a:t>
            </a:r>
          </a:p>
          <a:p>
            <a:r>
              <a:rPr lang="en-US" sz="1050" dirty="0"/>
              <a:t/>
            </a:r>
            <a:br>
              <a:rPr lang="en-US" sz="1050" dirty="0"/>
            </a:br>
            <a:endParaRPr lang="en-US" sz="1050" dirty="0" smtClean="0">
              <a:latin typeface="Arial" pitchFamily="34" charset="0"/>
              <a:cs typeface="Arial" pitchFamily="34" charset="0"/>
            </a:endParaRPr>
          </a:p>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5</a:t>
            </a:fld>
            <a:endParaRPr lang="en-US"/>
          </a:p>
        </p:txBody>
      </p:sp>
      <p:sp>
        <p:nvSpPr>
          <p:cNvPr id="5" name="TextBox 4"/>
          <p:cNvSpPr txBox="1"/>
          <p:nvPr/>
        </p:nvSpPr>
        <p:spPr>
          <a:xfrm>
            <a:off x="3429000" y="5715000"/>
            <a:ext cx="2743200" cy="369332"/>
          </a:xfrm>
          <a:prstGeom prst="rect">
            <a:avLst/>
          </a:prstGeom>
          <a:noFill/>
        </p:spPr>
        <p:txBody>
          <a:bodyPr wrap="square" rtlCol="0">
            <a:spAutoFit/>
          </a:bodyPr>
          <a:lstStyle/>
          <a:p>
            <a:endParaRPr lang="en-US"/>
          </a:p>
        </p:txBody>
      </p:sp>
      <p:sp>
        <p:nvSpPr>
          <p:cNvPr id="6" name="TextBox 5"/>
          <p:cNvSpPr txBox="1"/>
          <p:nvPr/>
        </p:nvSpPr>
        <p:spPr>
          <a:xfrm>
            <a:off x="3581400" y="5899666"/>
            <a:ext cx="2819400" cy="369332"/>
          </a:xfrm>
          <a:prstGeom prst="rect">
            <a:avLst/>
          </a:prstGeom>
          <a:noFill/>
        </p:spPr>
        <p:txBody>
          <a:bodyPr wrap="square" rtlCol="0">
            <a:spAutoFit/>
          </a:bodyPr>
          <a:lstStyle/>
          <a:p>
            <a:endParaRPr lang="en-US"/>
          </a:p>
        </p:txBody>
      </p:sp>
    </p:spTree>
    <p:extLst>
      <p:ext uri="{BB962C8B-B14F-4D97-AF65-F5344CB8AC3E}">
        <p14:creationId xmlns="" xmlns:p14="http://schemas.microsoft.com/office/powerpoint/2010/main" val="271055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B49FC4-30E2-4F33-ABE7-17A17DA350A0}" type="slidenum">
              <a:rPr lang="en-US" smtClean="0"/>
              <a:pPr/>
              <a:t>6</a:t>
            </a:fld>
            <a:endParaRPr lang="en-US"/>
          </a:p>
        </p:txBody>
      </p:sp>
    </p:spTree>
    <p:extLst>
      <p:ext uri="{BB962C8B-B14F-4D97-AF65-F5344CB8AC3E}">
        <p14:creationId xmlns="" xmlns:p14="http://schemas.microsoft.com/office/powerpoint/2010/main" val="420989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96000" cy="4495800"/>
          </a:xfrm>
        </p:spPr>
        <p:txBody>
          <a:bodyPr/>
          <a:lstStyle/>
          <a:p>
            <a:pPr algn="just"/>
            <a:r>
              <a:rPr lang="en-US" sz="1800" smtClean="0"/>
              <a:t> - Khoa hoc l</a:t>
            </a:r>
            <a:r>
              <a:rPr lang="vi-VN" sz="1800" smtClean="0"/>
              <a:t>à </a:t>
            </a:r>
            <a:r>
              <a:rPr lang="vi-VN" sz="1800"/>
              <a:t>quá trình nghiên cứu nhằm khám phá ra những kiến thức mới, học thuyết mới, … về tự nhiên và xã hội. Những kiến thức hay học thuyết mới này, tốt hơn, có thể thay thế dần những cái cũ, không còn phù hợp. </a:t>
            </a:r>
            <a:endParaRPr lang="en-US" sz="1800" smtClean="0"/>
          </a:p>
          <a:p>
            <a:pPr algn="just"/>
            <a:r>
              <a:rPr lang="en-US" sz="1800" smtClean="0"/>
              <a:t>+ Khoa học</a:t>
            </a:r>
            <a:r>
              <a:rPr lang="en-US" sz="1800" baseline="0" smtClean="0"/>
              <a:t> là tìm hiểu các sự vật, hiện tượng. Triết</a:t>
            </a:r>
            <a:r>
              <a:rPr lang="en-US" sz="1800" smtClean="0"/>
              <a:t> học M-L là khoa học </a:t>
            </a:r>
            <a:r>
              <a:rPr lang="en-US" sz="1800" smtClean="0">
                <a:sym typeface="Wingdings" pitchFamily="2" charset="2"/>
              </a:rPr>
              <a:t> giải thích các sự vật hiện tượng.</a:t>
            </a:r>
          </a:p>
          <a:p>
            <a:pPr algn="just"/>
            <a:r>
              <a:rPr lang="en-US" sz="1800" smtClean="0"/>
              <a:t>&gt; </a:t>
            </a:r>
            <a:r>
              <a:rPr lang="en-US" sz="1800" baseline="0" smtClean="0"/>
              <a:t>Vật</a:t>
            </a:r>
            <a:r>
              <a:rPr lang="en-US" sz="1800" smtClean="0"/>
              <a:t> chất không mất đi mà chỉ biến từ dạng này sang dạng khác.&gt; </a:t>
            </a:r>
            <a:r>
              <a:rPr lang="en-US" sz="1800" baseline="0" smtClean="0"/>
              <a:t> Mọi</a:t>
            </a:r>
            <a:r>
              <a:rPr lang="en-US" sz="1800" smtClean="0"/>
              <a:t> vật đứng yên mà chuyển động.</a:t>
            </a:r>
            <a:endParaRPr lang="en-US" sz="1800" baseline="0" smtClean="0"/>
          </a:p>
          <a:p>
            <a:pPr algn="just"/>
            <a:r>
              <a:rPr lang="en-US" sz="1800" smtClean="0"/>
              <a:t>+ Khoa học</a:t>
            </a:r>
            <a:r>
              <a:rPr lang="en-US" sz="1800" baseline="0" smtClean="0"/>
              <a:t> là đời sống xã hội, là phương pháp làm việc hợp chủ trương, hợp lòng dân.</a:t>
            </a:r>
          </a:p>
          <a:p>
            <a:pPr algn="just"/>
            <a:r>
              <a:rPr lang="en-US" sz="1800" smtClean="0"/>
              <a:t>+ Cuộc</a:t>
            </a:r>
            <a:r>
              <a:rPr lang="en-US" sz="1800" baseline="0" smtClean="0"/>
              <a:t> cách mạng công nghệ 4.0: Động cơ hơi nước; Năng lượng điện; tự động hóa; Công nghệ số hóa.</a:t>
            </a:r>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7</a:t>
            </a:fld>
            <a:endParaRPr lang="en-US"/>
          </a:p>
        </p:txBody>
      </p:sp>
    </p:spTree>
    <p:extLst>
      <p:ext uri="{BB962C8B-B14F-4D97-AF65-F5344CB8AC3E}">
        <p14:creationId xmlns="" xmlns:p14="http://schemas.microsoft.com/office/powerpoint/2010/main" val="401998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419600"/>
          </a:xfrm>
        </p:spPr>
        <p:txBody>
          <a:bodyPr/>
          <a:lstStyle/>
          <a:p>
            <a:pPr algn="just"/>
            <a:r>
              <a:rPr lang="en-US" sz="1800" b="1" smtClean="0"/>
              <a:t>- Lấy thông tin từ 02 nguồn:</a:t>
            </a:r>
          </a:p>
          <a:p>
            <a:pPr algn="just"/>
            <a:r>
              <a:rPr lang="en-US" sz="1800" smtClean="0"/>
              <a:t>+ Báo cáo của cấp dưới</a:t>
            </a:r>
          </a:p>
          <a:p>
            <a:pPr algn="just"/>
            <a:r>
              <a:rPr lang="en-US" sz="1800" smtClean="0"/>
              <a:t>+ Thâm nhập vào đời sống Nhân dân, nắm bắt thực tiễn. </a:t>
            </a:r>
          </a:p>
          <a:p>
            <a:pPr algn="just"/>
            <a:r>
              <a:rPr lang="en-US" sz="1800" smtClean="0"/>
              <a:t>+ Từ thực tiễn dám xé rào, bức phá.</a:t>
            </a:r>
          </a:p>
          <a:p>
            <a:pPr algn="just"/>
            <a:r>
              <a:rPr lang="en-US" sz="1800" smtClean="0"/>
              <a:t>EX: Cương lĩnh tháng 2/1930</a:t>
            </a:r>
          </a:p>
          <a:p>
            <a:pPr algn="just"/>
            <a:r>
              <a:rPr lang="en-US" sz="1800" smtClean="0"/>
              <a:t>EX: Chiến lược “Đánh chắc, thắng chắc”</a:t>
            </a:r>
          </a:p>
          <a:p>
            <a:pPr algn="just"/>
            <a:r>
              <a:rPr lang="en-US" sz="1800" smtClean="0"/>
              <a:t>EX: khoán 10. </a:t>
            </a:r>
          </a:p>
          <a:p>
            <a:pPr algn="just"/>
            <a:r>
              <a:rPr lang="en-US" sz="1800" smtClean="0"/>
              <a:t>- TPHCM thu mua lương thực, hỗ trợ các DN thực hiện kế hoạch B.</a:t>
            </a:r>
          </a:p>
          <a:p>
            <a:pPr algn="just"/>
            <a:r>
              <a:rPr lang="en-US" sz="1800" smtClean="0"/>
              <a:t>- Cơ chế đặc thù cho TPHCM.</a:t>
            </a:r>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8</a:t>
            </a:fld>
            <a:endParaRPr lang="en-US"/>
          </a:p>
        </p:txBody>
      </p:sp>
    </p:spTree>
    <p:extLst>
      <p:ext uri="{BB962C8B-B14F-4D97-AF65-F5344CB8AC3E}">
        <p14:creationId xmlns="" xmlns:p14="http://schemas.microsoft.com/office/powerpoint/2010/main" val="4031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smtClean="0"/>
              <a:t>- Từ</a:t>
            </a:r>
            <a:r>
              <a:rPr lang="en-US" sz="1800" baseline="0" smtClean="0"/>
              <a:t> năm 1954 </a:t>
            </a:r>
            <a:r>
              <a:rPr lang="en-US" sz="1800" baseline="0" smtClean="0">
                <a:sym typeface="Wingdings" pitchFamily="2" charset="2"/>
              </a:rPr>
              <a:t> tháng 8/1969, Bác Hồ có 913 lần đi cơ sở.</a:t>
            </a:r>
          </a:p>
          <a:p>
            <a:pPr algn="just"/>
            <a:r>
              <a:rPr lang="en-US" sz="1800" smtClean="0"/>
              <a:t>+ Bác chỉ đến thăm những nơi khó khăn để động viên.</a:t>
            </a:r>
          </a:p>
          <a:p>
            <a:pPr algn="just"/>
            <a:r>
              <a:rPr lang="en-US" sz="1800" smtClean="0"/>
              <a:t>+ Bác không thích địa phương tiếp đón long trọng.</a:t>
            </a:r>
          </a:p>
          <a:p>
            <a:pPr algn="just"/>
            <a:r>
              <a:rPr lang="en-US" sz="1800" smtClean="0"/>
              <a:t>+ Bác Hồ thăm chị Loan ngay đem giao thừa.</a:t>
            </a:r>
            <a:endParaRPr lang="en-US" sz="1800"/>
          </a:p>
        </p:txBody>
      </p:sp>
      <p:sp>
        <p:nvSpPr>
          <p:cNvPr id="4" name="Slide Number Placeholder 3"/>
          <p:cNvSpPr>
            <a:spLocks noGrp="1"/>
          </p:cNvSpPr>
          <p:nvPr>
            <p:ph type="sldNum" sz="quarter" idx="10"/>
          </p:nvPr>
        </p:nvSpPr>
        <p:spPr/>
        <p:txBody>
          <a:bodyPr/>
          <a:lstStyle/>
          <a:p>
            <a:pPr>
              <a:defRPr/>
            </a:pPr>
            <a:fld id="{97408CEC-8E89-423E-9F75-DEF2075674A0}" type="slidenum">
              <a:rPr lang="en-US" smtClean="0"/>
              <a:pPr>
                <a:defRPr/>
              </a:pPr>
              <a:t>9</a:t>
            </a:fld>
            <a:endParaRPr lang="en-US"/>
          </a:p>
        </p:txBody>
      </p:sp>
    </p:spTree>
    <p:extLst>
      <p:ext uri="{BB962C8B-B14F-4D97-AF65-F5344CB8AC3E}">
        <p14:creationId xmlns="" xmlns:p14="http://schemas.microsoft.com/office/powerpoint/2010/main" val="70783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FFEC40DB-1E0A-40ED-AEC4-7B909F43787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F58EC3C-735A-459F-BEE2-847F89337F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41A8B44-E21F-439D-AA0A-4D75128AB68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0440BF4-34C9-4CA7-A427-77EAAD9B60C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8C6D6CF-16AA-4190-8D09-16969CF998A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D6230CB-69B2-4868-925A-B36AF30E074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67C47359-3A43-46C0-90A5-3A8A1D0F05A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1CD45FB8-77FC-4E5B-B642-522150B9B05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F57B76F7-BDBC-4A93-8069-1A6FAB8C855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04003D8-156F-4A22-AF28-2A254C20828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1A4163C-82BD-490C-BC0C-45336EA4087F}"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C4121C67-B3AE-40DA-B8A8-2624A3EC80A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SO%20CAP%20CHINH%20TRI/HINH%20ANH/BACHOXIN%20LOI.mp4" TargetMode="Externa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SO%20CAP%20CHINH%20TRI/HINH%20ANH/Di&#7879;t%20gi&#7863;c%20&#273;&#243;i,%20gi&#7863;c%20d&#7889;t.mp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34.xml.rels><?xml version="1.0" encoding="UTF-8" standalone="yes"?>
<Relationships xmlns="http://schemas.openxmlformats.org/package/2006/relationships"><Relationship Id="rId3" Type="http://schemas.openxmlformats.org/officeDocument/2006/relationships/hyperlink" Target="../../SO%20CAP%20CHINH%20TRI/HINH%20ANH/Ch&#7911;%20t&#7883;ch%20H&#7891;%20Ch&#237;%20Minh%20Ch&#226;n%20dung%20&#273;&#7901;i%20th&#432;&#7901;ng.mp4"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descr="Được đăng ảnh"/>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2971800" y="381000"/>
            <a:ext cx="28956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5" name="Picture 7" descr="Image result for Đề cương tuyên truyền Chỉ thị 0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81000" y="1905000"/>
            <a:ext cx="8382000"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81000" y="4572000"/>
            <a:ext cx="8382000" cy="369332"/>
          </a:xfrm>
          <a:prstGeom prst="rect">
            <a:avLst/>
          </a:prstGeom>
          <a:noFill/>
        </p:spPr>
        <p:txBody>
          <a:bodyPr wrap="square" rtlCol="0">
            <a:spAutoFit/>
          </a:bodyPr>
          <a:lstStyle/>
          <a:p>
            <a:endParaRPr lang="en-US"/>
          </a:p>
        </p:txBody>
      </p:sp>
      <p:sp>
        <p:nvSpPr>
          <p:cNvPr id="4" name="TextBox 3"/>
          <p:cNvSpPr txBox="1"/>
          <p:nvPr/>
        </p:nvSpPr>
        <p:spPr>
          <a:xfrm>
            <a:off x="381000" y="4572000"/>
            <a:ext cx="8382000" cy="2339102"/>
          </a:xfrm>
          <a:prstGeom prst="rect">
            <a:avLst/>
          </a:prstGeom>
          <a:noFill/>
        </p:spPr>
        <p:txBody>
          <a:bodyPr wrap="square" rtlCol="0">
            <a:spAutoFit/>
          </a:bodyPr>
          <a:lstStyle/>
          <a:p>
            <a:pPr algn="ctr" eaLnBrk="1" hangingPunct="1"/>
            <a:r>
              <a:rPr lang="en-US" sz="3200" b="1">
                <a:solidFill>
                  <a:srgbClr val="FF0000"/>
                </a:solidFill>
              </a:rPr>
              <a:t>CHUYÊN ĐỀ NĂM 2018 </a:t>
            </a:r>
          </a:p>
          <a:p>
            <a:pPr algn="ctr" eaLnBrk="1" hangingPunct="1"/>
            <a:r>
              <a:rPr lang="en-US" sz="3200" b="1">
                <a:solidFill>
                  <a:srgbClr val="000066"/>
                </a:solidFill>
              </a:rPr>
              <a:t>“XÂY DỰNG PHONG CÁCH, TÁC PHONG </a:t>
            </a:r>
            <a:endParaRPr lang="en-US" sz="3200" b="1" smtClean="0">
              <a:solidFill>
                <a:srgbClr val="000066"/>
              </a:solidFill>
            </a:endParaRPr>
          </a:p>
          <a:p>
            <a:pPr algn="ctr" eaLnBrk="1" hangingPunct="1"/>
            <a:r>
              <a:rPr lang="en-US" sz="3200" b="1" smtClean="0">
                <a:solidFill>
                  <a:srgbClr val="FF00FF"/>
                </a:solidFill>
              </a:rPr>
              <a:t>CÔNG </a:t>
            </a:r>
            <a:r>
              <a:rPr lang="en-US" sz="3200" b="1">
                <a:solidFill>
                  <a:srgbClr val="FF00FF"/>
                </a:solidFill>
              </a:rPr>
              <a:t>TÁC CỦA NGƯỜI ĐỨNG ĐẦU, </a:t>
            </a:r>
            <a:endParaRPr lang="en-US" sz="3200" b="1" smtClean="0">
              <a:solidFill>
                <a:srgbClr val="FF00FF"/>
              </a:solidFill>
            </a:endParaRPr>
          </a:p>
          <a:p>
            <a:pPr algn="ctr" eaLnBrk="1" hangingPunct="1"/>
            <a:r>
              <a:rPr lang="en-US" sz="3200" b="1" smtClean="0">
                <a:solidFill>
                  <a:srgbClr val="00B050"/>
                </a:solidFill>
              </a:rPr>
              <a:t>CỦA </a:t>
            </a:r>
            <a:r>
              <a:rPr lang="en-US" sz="3200" b="1">
                <a:solidFill>
                  <a:srgbClr val="00B050"/>
                </a:solidFill>
              </a:rPr>
              <a:t>CÁN BỘ, ĐẢNG VIÊN”</a:t>
            </a:r>
          </a:p>
          <a:p>
            <a:endParaRPr lang="en-US"/>
          </a:p>
        </p:txBody>
      </p:sp>
    </p:spTree>
    <p:extLst>
      <p:ext uri="{BB962C8B-B14F-4D97-AF65-F5344CB8AC3E}">
        <p14:creationId xmlns="" xmlns:p14="http://schemas.microsoft.com/office/powerpoint/2010/main" val="197261622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304800" y="457200"/>
            <a:ext cx="1828800" cy="6096000"/>
          </a:xfrm>
          <a:prstGeom prst="right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3.1- Phong cách khoa học</a:t>
            </a:r>
            <a:endParaRPr lang="en-US" sz="2400" b="1">
              <a:latin typeface="Arial" pitchFamily="34" charset="0"/>
              <a:cs typeface="Arial" pitchFamily="34" charset="0"/>
            </a:endParaRPr>
          </a:p>
        </p:txBody>
      </p:sp>
      <p:sp>
        <p:nvSpPr>
          <p:cNvPr id="4" name="Rectangle 3"/>
          <p:cNvSpPr/>
          <p:nvPr/>
        </p:nvSpPr>
        <p:spPr>
          <a:xfrm>
            <a:off x="2131868" y="1600201"/>
            <a:ext cx="1714500" cy="37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66"/>
                </a:solidFill>
                <a:latin typeface="Arial" pitchFamily="34" charset="0"/>
                <a:cs typeface="Arial" pitchFamily="34" charset="0"/>
              </a:rPr>
              <a:t>2- Có </a:t>
            </a:r>
            <a:r>
              <a:rPr lang="en-US" sz="3200">
                <a:solidFill>
                  <a:srgbClr val="000066"/>
                </a:solidFill>
                <a:latin typeface="Arial" pitchFamily="34" charset="0"/>
                <a:cs typeface="Arial" pitchFamily="34" charset="0"/>
              </a:rPr>
              <a:t>mục đích, chương trình, kế hoạch rõ ràng</a:t>
            </a:r>
          </a:p>
        </p:txBody>
      </p:sp>
      <p:sp>
        <p:nvSpPr>
          <p:cNvPr id="5" name="Rounded Rectangle 4"/>
          <p:cNvSpPr/>
          <p:nvPr/>
        </p:nvSpPr>
        <p:spPr>
          <a:xfrm>
            <a:off x="4800600" y="457200"/>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“Việc chính, việc gấp thì làm trước. Không nên luộm thuộm, không có kế hoạch…”</a:t>
            </a:r>
            <a:endParaRPr lang="en-US" sz="2800">
              <a:solidFill>
                <a:srgbClr val="0000CC"/>
              </a:solidFill>
              <a:latin typeface="Arial" pitchFamily="34" charset="0"/>
              <a:cs typeface="Arial" pitchFamily="34" charset="0"/>
            </a:endParaRPr>
          </a:p>
        </p:txBody>
      </p:sp>
      <p:sp>
        <p:nvSpPr>
          <p:cNvPr id="9" name="Rounded Rectangle 8"/>
          <p:cNvSpPr/>
          <p:nvPr/>
        </p:nvSpPr>
        <p:spPr>
          <a:xfrm>
            <a:off x="4800600" y="2590800"/>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Hết sức tránh chuyện vạch ra “Chương trình công tác thì quá rộng rãi mà kém thiết thực”</a:t>
            </a:r>
            <a:endParaRPr lang="en-US" sz="2800">
              <a:solidFill>
                <a:srgbClr val="0000CC"/>
              </a:solidFill>
              <a:latin typeface="Arial" pitchFamily="34" charset="0"/>
              <a:cs typeface="Arial" pitchFamily="34" charset="0"/>
            </a:endParaRPr>
          </a:p>
        </p:txBody>
      </p:sp>
      <p:sp>
        <p:nvSpPr>
          <p:cNvPr id="10" name="Rounded Rectangle 9"/>
          <p:cNvSpPr/>
          <p:nvPr/>
        </p:nvSpPr>
        <p:spPr>
          <a:xfrm>
            <a:off x="4800600" y="4641273"/>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Tránh căn bệnh “Đánh trống bỏ dùi”, gây lãng phí tiền của, nhân lực và thời gian của Nhân dân</a:t>
            </a:r>
            <a:endParaRPr lang="en-US" sz="2400">
              <a:solidFill>
                <a:srgbClr val="0000CC"/>
              </a:solidFill>
              <a:latin typeface="Arial" pitchFamily="34" charset="0"/>
              <a:cs typeface="Arial" pitchFamily="34" charset="0"/>
            </a:endParaRPr>
          </a:p>
        </p:txBody>
      </p:sp>
      <p:cxnSp>
        <p:nvCxnSpPr>
          <p:cNvPr id="12" name="Straight Arrow Connector 11"/>
          <p:cNvCxnSpPr>
            <a:stCxn id="4" idx="3"/>
            <a:endCxn id="5" idx="1"/>
          </p:cNvCxnSpPr>
          <p:nvPr/>
        </p:nvCxnSpPr>
        <p:spPr>
          <a:xfrm flipV="1">
            <a:off x="3846368" y="1371600"/>
            <a:ext cx="954232" cy="21266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3846368" y="3498273"/>
            <a:ext cx="954232" cy="69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10" idx="1"/>
          </p:cNvCxnSpPr>
          <p:nvPr/>
        </p:nvCxnSpPr>
        <p:spPr>
          <a:xfrm>
            <a:off x="3846368" y="3498273"/>
            <a:ext cx="954232"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7362886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304800" y="457200"/>
            <a:ext cx="1828800" cy="6096000"/>
          </a:xfrm>
          <a:prstGeom prst="right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3.1- Phong cách khoa học5.</a:t>
            </a:r>
            <a:endParaRPr lang="en-US" sz="2400" b="1">
              <a:latin typeface="Arial" pitchFamily="34" charset="0"/>
              <a:cs typeface="Arial" pitchFamily="34" charset="0"/>
            </a:endParaRPr>
          </a:p>
        </p:txBody>
      </p:sp>
      <p:sp>
        <p:nvSpPr>
          <p:cNvPr id="4" name="Rectangle 3"/>
          <p:cNvSpPr/>
          <p:nvPr/>
        </p:nvSpPr>
        <p:spPr>
          <a:xfrm>
            <a:off x="2131868" y="1600201"/>
            <a:ext cx="1714500" cy="37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66"/>
                </a:solidFill>
                <a:latin typeface="Arial" pitchFamily="34" charset="0"/>
                <a:cs typeface="Arial" pitchFamily="34" charset="0"/>
              </a:rPr>
              <a:t>3- Kiên định nguyên tắc, linh hoạt về biện pháp</a:t>
            </a:r>
            <a:endParaRPr lang="en-US" sz="3200">
              <a:solidFill>
                <a:srgbClr val="000066"/>
              </a:solidFill>
              <a:latin typeface="Arial" pitchFamily="34" charset="0"/>
              <a:cs typeface="Arial" pitchFamily="34" charset="0"/>
            </a:endParaRPr>
          </a:p>
        </p:txBody>
      </p:sp>
      <p:sp>
        <p:nvSpPr>
          <p:cNvPr id="5" name="Rounded Rectangle 4"/>
          <p:cNvSpPr/>
          <p:nvPr/>
        </p:nvSpPr>
        <p:spPr>
          <a:xfrm>
            <a:off x="4800600" y="457200"/>
            <a:ext cx="39624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latin typeface="Arial" pitchFamily="34" charset="0"/>
                <a:cs typeface="Arial" pitchFamily="34" charset="0"/>
              </a:rPr>
              <a:t>Những vấn đề về tư tưởng, nhận thức</a:t>
            </a:r>
            <a:endParaRPr lang="en-US" sz="3200">
              <a:solidFill>
                <a:srgbClr val="0000CC"/>
              </a:solidFill>
              <a:latin typeface="Arial" pitchFamily="34" charset="0"/>
              <a:cs typeface="Arial" pitchFamily="34" charset="0"/>
            </a:endParaRPr>
          </a:p>
        </p:txBody>
      </p:sp>
      <p:sp>
        <p:nvSpPr>
          <p:cNvPr id="9" name="Rounded Rectangle 8"/>
          <p:cNvSpPr/>
          <p:nvPr/>
        </p:nvSpPr>
        <p:spPr>
          <a:xfrm>
            <a:off x="4800600" y="2057400"/>
            <a:ext cx="39624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latin typeface="Arial" pitchFamily="34" charset="0"/>
                <a:cs typeface="Arial" pitchFamily="34" charset="0"/>
              </a:rPr>
              <a:t>Cái gì có lợi cho dân thì làm</a:t>
            </a:r>
            <a:endParaRPr lang="en-US" sz="3200">
              <a:solidFill>
                <a:srgbClr val="0000CC"/>
              </a:solidFill>
              <a:latin typeface="Arial" pitchFamily="34" charset="0"/>
              <a:cs typeface="Arial" pitchFamily="34" charset="0"/>
            </a:endParaRPr>
          </a:p>
        </p:txBody>
      </p:sp>
      <p:sp>
        <p:nvSpPr>
          <p:cNvPr id="10" name="Rounded Rectangle 9"/>
          <p:cNvSpPr/>
          <p:nvPr/>
        </p:nvSpPr>
        <p:spPr>
          <a:xfrm>
            <a:off x="4800600" y="5105399"/>
            <a:ext cx="3962400" cy="1364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latin typeface="Arial" pitchFamily="34" charset="0"/>
                <a:cs typeface="Arial" pitchFamily="34" charset="0"/>
              </a:rPr>
              <a:t>Linh hoạt về biện pháp</a:t>
            </a:r>
            <a:endParaRPr lang="en-US" sz="3200">
              <a:solidFill>
                <a:srgbClr val="0000CC"/>
              </a:solidFill>
              <a:latin typeface="Arial" pitchFamily="34" charset="0"/>
              <a:cs typeface="Arial" pitchFamily="34" charset="0"/>
            </a:endParaRPr>
          </a:p>
        </p:txBody>
      </p:sp>
      <p:cxnSp>
        <p:nvCxnSpPr>
          <p:cNvPr id="12" name="Straight Arrow Connector 11"/>
          <p:cNvCxnSpPr>
            <a:stCxn id="4" idx="3"/>
            <a:endCxn id="5" idx="1"/>
          </p:cNvCxnSpPr>
          <p:nvPr/>
        </p:nvCxnSpPr>
        <p:spPr>
          <a:xfrm flipV="1">
            <a:off x="3846368" y="1181100"/>
            <a:ext cx="954232" cy="23171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9" idx="1"/>
          </p:cNvCxnSpPr>
          <p:nvPr/>
        </p:nvCxnSpPr>
        <p:spPr>
          <a:xfrm flipV="1">
            <a:off x="3846368" y="2743200"/>
            <a:ext cx="954232" cy="7550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10" idx="1"/>
          </p:cNvCxnSpPr>
          <p:nvPr/>
        </p:nvCxnSpPr>
        <p:spPr>
          <a:xfrm>
            <a:off x="3846368" y="3498273"/>
            <a:ext cx="954232" cy="228946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800600" y="3581400"/>
            <a:ext cx="39624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Nguyên tắc tập trung dân chủ</a:t>
            </a:r>
            <a:endParaRPr lang="en-US" sz="2800">
              <a:solidFill>
                <a:srgbClr val="0000CC"/>
              </a:solidFill>
              <a:latin typeface="Arial" pitchFamily="34" charset="0"/>
              <a:cs typeface="Arial" pitchFamily="34" charset="0"/>
            </a:endParaRPr>
          </a:p>
        </p:txBody>
      </p:sp>
      <p:cxnSp>
        <p:nvCxnSpPr>
          <p:cNvPr id="19" name="Straight Arrow Connector 18"/>
          <p:cNvCxnSpPr>
            <a:endCxn id="17" idx="1"/>
          </p:cNvCxnSpPr>
          <p:nvPr/>
        </p:nvCxnSpPr>
        <p:spPr>
          <a:xfrm>
            <a:off x="3853295" y="3429000"/>
            <a:ext cx="947305"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70777779"/>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304800" y="457200"/>
            <a:ext cx="1828800" cy="6096000"/>
          </a:xfrm>
          <a:prstGeom prst="right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3.1- Phong cách khoa học</a:t>
            </a:r>
            <a:endParaRPr lang="en-US" sz="2400" b="1">
              <a:latin typeface="Arial" pitchFamily="34" charset="0"/>
              <a:cs typeface="Arial" pitchFamily="34" charset="0"/>
            </a:endParaRPr>
          </a:p>
        </p:txBody>
      </p:sp>
      <p:sp>
        <p:nvSpPr>
          <p:cNvPr id="4" name="Rectangle 3"/>
          <p:cNvSpPr/>
          <p:nvPr/>
        </p:nvSpPr>
        <p:spPr>
          <a:xfrm>
            <a:off x="2131868" y="1600201"/>
            <a:ext cx="1714500" cy="37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66"/>
                </a:solidFill>
                <a:latin typeface="Arial" pitchFamily="34" charset="0"/>
                <a:cs typeface="Arial" pitchFamily="34" charset="0"/>
              </a:rPr>
              <a:t>4-Thường </a:t>
            </a:r>
            <a:r>
              <a:rPr lang="en-US" sz="3200">
                <a:solidFill>
                  <a:srgbClr val="000066"/>
                </a:solidFill>
                <a:latin typeface="Arial" pitchFamily="34" charset="0"/>
                <a:cs typeface="Arial" pitchFamily="34" charset="0"/>
              </a:rPr>
              <a:t>xuyên </a:t>
            </a:r>
            <a:r>
              <a:rPr lang="en-US" sz="3200" smtClean="0">
                <a:solidFill>
                  <a:srgbClr val="000066"/>
                </a:solidFill>
                <a:latin typeface="Arial" pitchFamily="34" charset="0"/>
                <a:cs typeface="Arial" pitchFamily="34" charset="0"/>
              </a:rPr>
              <a:t>giám sát </a:t>
            </a:r>
            <a:r>
              <a:rPr lang="en-US" sz="3200">
                <a:solidFill>
                  <a:srgbClr val="000066"/>
                </a:solidFill>
                <a:latin typeface="Arial" pitchFamily="34" charset="0"/>
                <a:cs typeface="Arial" pitchFamily="34" charset="0"/>
              </a:rPr>
              <a:t>và kiểm tra</a:t>
            </a:r>
          </a:p>
        </p:txBody>
      </p:sp>
      <p:sp>
        <p:nvSpPr>
          <p:cNvPr id="5" name="Rounded Rectangle 4"/>
          <p:cNvSpPr/>
          <p:nvPr/>
        </p:nvSpPr>
        <p:spPr>
          <a:xfrm>
            <a:off x="4800600" y="457200"/>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Qua giám sát, kiểm tra giúp người cán bộ cần điều chỉnh, bổ sung cái gì cho phù hợp</a:t>
            </a:r>
            <a:endParaRPr lang="en-US" sz="2800">
              <a:solidFill>
                <a:srgbClr val="0000CC"/>
              </a:solidFill>
              <a:latin typeface="Arial" pitchFamily="34" charset="0"/>
              <a:cs typeface="Arial" pitchFamily="34" charset="0"/>
            </a:endParaRPr>
          </a:p>
        </p:txBody>
      </p:sp>
      <p:sp>
        <p:nvSpPr>
          <p:cNvPr id="9" name="Rounded Rectangle 8"/>
          <p:cNvSpPr/>
          <p:nvPr/>
        </p:nvSpPr>
        <p:spPr>
          <a:xfrm>
            <a:off x="4800600" y="2590800"/>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Kiểm tra để phân loại, đánh giá cán bộ, sửa chữa kịp thời khuyết điểm</a:t>
            </a:r>
            <a:endParaRPr lang="en-US" sz="2800">
              <a:solidFill>
                <a:srgbClr val="0000CC"/>
              </a:solidFill>
              <a:latin typeface="Arial" pitchFamily="34" charset="0"/>
              <a:cs typeface="Arial" pitchFamily="34" charset="0"/>
            </a:endParaRPr>
          </a:p>
        </p:txBody>
      </p:sp>
      <p:sp>
        <p:nvSpPr>
          <p:cNvPr id="10" name="Rounded Rectangle 9"/>
          <p:cNvSpPr/>
          <p:nvPr/>
        </p:nvSpPr>
        <p:spPr>
          <a:xfrm>
            <a:off x="4800600" y="4641273"/>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Cán bộ lãnh đạo làm việc khoa học, chặt chẽ thì cấp dưới không thể qua mặt</a:t>
            </a:r>
            <a:endParaRPr lang="en-US" sz="2800">
              <a:solidFill>
                <a:srgbClr val="0000CC"/>
              </a:solidFill>
              <a:latin typeface="Arial" pitchFamily="34" charset="0"/>
              <a:cs typeface="Arial" pitchFamily="34" charset="0"/>
            </a:endParaRPr>
          </a:p>
        </p:txBody>
      </p:sp>
      <p:cxnSp>
        <p:nvCxnSpPr>
          <p:cNvPr id="12" name="Straight Arrow Connector 11"/>
          <p:cNvCxnSpPr>
            <a:stCxn id="4" idx="3"/>
            <a:endCxn id="5" idx="1"/>
          </p:cNvCxnSpPr>
          <p:nvPr/>
        </p:nvCxnSpPr>
        <p:spPr>
          <a:xfrm flipV="1">
            <a:off x="3846368" y="1371600"/>
            <a:ext cx="954232" cy="21266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3846368" y="3498273"/>
            <a:ext cx="954232" cy="69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10" idx="1"/>
          </p:cNvCxnSpPr>
          <p:nvPr/>
        </p:nvCxnSpPr>
        <p:spPr>
          <a:xfrm>
            <a:off x="3846368" y="3498273"/>
            <a:ext cx="954232"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67532398"/>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304800" y="457200"/>
            <a:ext cx="1828800" cy="6096000"/>
          </a:xfrm>
          <a:prstGeom prst="right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3.1- Phong cách khoa học</a:t>
            </a:r>
            <a:endParaRPr lang="en-US" sz="2400" b="1">
              <a:latin typeface="Arial" pitchFamily="34" charset="0"/>
              <a:cs typeface="Arial" pitchFamily="34" charset="0"/>
            </a:endParaRPr>
          </a:p>
        </p:txBody>
      </p:sp>
      <p:sp>
        <p:nvSpPr>
          <p:cNvPr id="4" name="Rectangle 3"/>
          <p:cNvSpPr/>
          <p:nvPr/>
        </p:nvSpPr>
        <p:spPr>
          <a:xfrm>
            <a:off x="2131868" y="976746"/>
            <a:ext cx="1714500" cy="5043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66"/>
                </a:solidFill>
                <a:latin typeface="Arial" pitchFamily="34" charset="0"/>
                <a:cs typeface="Arial" pitchFamily="34" charset="0"/>
              </a:rPr>
              <a:t>Sau mỗi công việc phải biết rút ra kinh nghiệm cho lần sau và cho người khác</a:t>
            </a:r>
            <a:endParaRPr lang="en-US" sz="2800">
              <a:solidFill>
                <a:srgbClr val="000066"/>
              </a:solidFill>
              <a:latin typeface="Arial" pitchFamily="34" charset="0"/>
              <a:cs typeface="Arial" pitchFamily="34" charset="0"/>
            </a:endParaRPr>
          </a:p>
        </p:txBody>
      </p:sp>
      <p:sp>
        <p:nvSpPr>
          <p:cNvPr id="9" name="Rounded Rectangle 8"/>
          <p:cNvSpPr/>
          <p:nvPr/>
        </p:nvSpPr>
        <p:spPr>
          <a:xfrm>
            <a:off x="4800600" y="533400"/>
            <a:ext cx="3962400" cy="5943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i="1">
                <a:solidFill>
                  <a:srgbClr val="0000CC"/>
                </a:solidFill>
                <a:latin typeface="Arial" pitchFamily="34" charset="0"/>
                <a:cs typeface="Arial" pitchFamily="34" charset="0"/>
              </a:rPr>
              <a:t>Người lãnh đạo phải óc nghĩ, mắt thấy, tai nghe, chân đi, miệng nói, tay làm; phải cẩn thận mà nhanh nhẹn, kịp thời, làm đến nơi đến chốn</a:t>
            </a:r>
            <a:r>
              <a:rPr lang="vi-VN" sz="2800">
                <a:solidFill>
                  <a:srgbClr val="0000CC"/>
                </a:solidFill>
                <a:latin typeface="Arial" pitchFamily="34" charset="0"/>
                <a:cs typeface="Arial" pitchFamily="34" charset="0"/>
              </a:rPr>
              <a:t>. </a:t>
            </a:r>
            <a:r>
              <a:rPr lang="vi-VN" sz="2800" i="1">
                <a:solidFill>
                  <a:srgbClr val="0000CC"/>
                </a:solidFill>
                <a:latin typeface="Arial" pitchFamily="34" charset="0"/>
                <a:cs typeface="Arial" pitchFamily="34" charset="0"/>
              </a:rPr>
              <a:t>Phải thường xuyên rút kinh nghiệm, tổng kết thực tiễn, cả kinh nghiệm thất bại và kinh nghiệm thành công</a:t>
            </a:r>
            <a:endParaRPr lang="en-US" sz="2800" i="1">
              <a:solidFill>
                <a:srgbClr val="0000CC"/>
              </a:solidFill>
              <a:latin typeface="Arial" pitchFamily="34" charset="0"/>
              <a:cs typeface="Arial" pitchFamily="34" charset="0"/>
            </a:endParaRPr>
          </a:p>
        </p:txBody>
      </p:sp>
      <p:sp>
        <p:nvSpPr>
          <p:cNvPr id="8" name="Right Arrow 7"/>
          <p:cNvSpPr/>
          <p:nvPr/>
        </p:nvSpPr>
        <p:spPr>
          <a:xfrm>
            <a:off x="3846368" y="3048000"/>
            <a:ext cx="954232"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2090741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457200" y="457200"/>
            <a:ext cx="8229600" cy="11430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3.2- Phong cách dân chủ, quần chúng </a:t>
            </a:r>
            <a:endParaRPr lang="en-US" sz="3200" b="1">
              <a:latin typeface="Arial" pitchFamily="34" charset="0"/>
              <a:cs typeface="Arial" pitchFamily="34" charset="0"/>
            </a:endParaRPr>
          </a:p>
        </p:txBody>
      </p:sp>
      <p:sp>
        <p:nvSpPr>
          <p:cNvPr id="3" name="Rounded Rectangle 2"/>
          <p:cNvSpPr/>
          <p:nvPr/>
        </p:nvSpPr>
        <p:spPr>
          <a:xfrm>
            <a:off x="457200" y="1600200"/>
            <a:ext cx="82296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66"/>
                </a:solidFill>
                <a:latin typeface="Arial" pitchFamily="34" charset="0"/>
                <a:cs typeface="Arial" pitchFamily="34" charset="0"/>
              </a:rPr>
              <a:t>Theo Hồ Chí Minh: “Nguyên tắc tập trung dân chủ là nguyên tắc tổ chức cơ bản của các cơ quan Nhà nước trong chế độ ta”</a:t>
            </a:r>
            <a:endParaRPr lang="en-US" sz="2800">
              <a:solidFill>
                <a:srgbClr val="000066"/>
              </a:solidFill>
              <a:latin typeface="Arial" pitchFamily="34" charset="0"/>
              <a:cs typeface="Arial" pitchFamily="34" charset="0"/>
            </a:endParaRPr>
          </a:p>
        </p:txBody>
      </p:sp>
      <p:sp>
        <p:nvSpPr>
          <p:cNvPr id="4" name="Rounded Rectangle 3"/>
          <p:cNvSpPr/>
          <p:nvPr/>
        </p:nvSpPr>
        <p:spPr>
          <a:xfrm>
            <a:off x="457200" y="3733800"/>
            <a:ext cx="3810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a:solidFill>
                  <a:srgbClr val="0000CC"/>
                </a:solidFill>
                <a:latin typeface="Arial" pitchFamily="34" charset="0"/>
                <a:cs typeface="Arial" pitchFamily="34" charset="0"/>
              </a:rPr>
              <a:t>Tôn trọng tập thể, tranh thủ, phát huy ý kiến, sáng tạo của nhiều người, không áp đặt, độc đoán chuyên quyền...</a:t>
            </a:r>
          </a:p>
        </p:txBody>
      </p:sp>
      <p:sp>
        <p:nvSpPr>
          <p:cNvPr id="5" name="Rounded Rectangle 4"/>
          <p:cNvSpPr/>
          <p:nvPr/>
        </p:nvSpPr>
        <p:spPr>
          <a:xfrm>
            <a:off x="4862945" y="3733800"/>
            <a:ext cx="3810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200" b="1" smtClean="0">
                <a:solidFill>
                  <a:srgbClr val="0000CC"/>
                </a:solidFill>
                <a:latin typeface="Arial" pitchFamily="34" charset="0"/>
                <a:cs typeface="Arial" pitchFamily="34" charset="0"/>
              </a:rPr>
              <a:t>4 </a:t>
            </a:r>
            <a:r>
              <a:rPr lang="en-US" sz="2200" b="1">
                <a:solidFill>
                  <a:srgbClr val="0000CC"/>
                </a:solidFill>
                <a:latin typeface="Arial" pitchFamily="34" charset="0"/>
                <a:cs typeface="Arial" pitchFamily="34" charset="0"/>
              </a:rPr>
              <a:t>vấn đề cơ bản </a:t>
            </a:r>
            <a:r>
              <a:rPr lang="en-US" sz="2200" b="1" smtClean="0">
                <a:solidFill>
                  <a:srgbClr val="0000CC"/>
                </a:solidFill>
                <a:latin typeface="Arial" pitchFamily="34" charset="0"/>
                <a:cs typeface="Arial" pitchFamily="34" charset="0"/>
              </a:rPr>
              <a:t>về dân chủ: </a:t>
            </a:r>
            <a:endParaRPr lang="en-US" sz="2200" b="1">
              <a:solidFill>
                <a:srgbClr val="0000CC"/>
              </a:solidFill>
              <a:latin typeface="Arial" pitchFamily="34" charset="0"/>
              <a:cs typeface="Arial" pitchFamily="34" charset="0"/>
            </a:endParaRPr>
          </a:p>
          <a:p>
            <a:pPr algn="just">
              <a:defRPr/>
            </a:pPr>
            <a:r>
              <a:rPr lang="en-US" sz="2200" smtClean="0">
                <a:solidFill>
                  <a:srgbClr val="0000CC"/>
                </a:solidFill>
                <a:latin typeface="Arial" pitchFamily="34" charset="0"/>
                <a:cs typeface="Arial" pitchFamily="34" charset="0"/>
              </a:rPr>
              <a:t>+ Làm </a:t>
            </a:r>
            <a:r>
              <a:rPr lang="en-US" sz="2200">
                <a:solidFill>
                  <a:srgbClr val="0000CC"/>
                </a:solidFill>
                <a:latin typeface="Arial" pitchFamily="34" charset="0"/>
                <a:cs typeface="Arial" pitchFamily="34" charset="0"/>
              </a:rPr>
              <a:t>việc dân chủ, </a:t>
            </a:r>
          </a:p>
          <a:p>
            <a:pPr algn="just">
              <a:defRPr/>
            </a:pPr>
            <a:r>
              <a:rPr lang="en-US" sz="2200" smtClean="0">
                <a:solidFill>
                  <a:srgbClr val="0000CC"/>
                </a:solidFill>
                <a:latin typeface="Arial" pitchFamily="34" charset="0"/>
                <a:cs typeface="Arial" pitchFamily="34" charset="0"/>
              </a:rPr>
              <a:t>+ Lãnh </a:t>
            </a:r>
            <a:r>
              <a:rPr lang="en-US" sz="2200">
                <a:solidFill>
                  <a:srgbClr val="0000CC"/>
                </a:solidFill>
                <a:latin typeface="Arial" pitchFamily="34" charset="0"/>
                <a:cs typeface="Arial" pitchFamily="34" charset="0"/>
              </a:rPr>
              <a:t>đạo dân chủ </a:t>
            </a:r>
          </a:p>
          <a:p>
            <a:pPr algn="just">
              <a:defRPr/>
            </a:pPr>
            <a:r>
              <a:rPr lang="en-US" sz="2200" smtClean="0">
                <a:solidFill>
                  <a:srgbClr val="0000CC"/>
                </a:solidFill>
                <a:latin typeface="Arial" pitchFamily="34" charset="0"/>
                <a:cs typeface="Arial" pitchFamily="34" charset="0"/>
              </a:rPr>
              <a:t>+ Quản </a:t>
            </a:r>
            <a:r>
              <a:rPr lang="en-US" sz="2200">
                <a:solidFill>
                  <a:srgbClr val="0000CC"/>
                </a:solidFill>
                <a:latin typeface="Arial" pitchFamily="34" charset="0"/>
                <a:cs typeface="Arial" pitchFamily="34" charset="0"/>
              </a:rPr>
              <a:t>lý dân </a:t>
            </a:r>
            <a:r>
              <a:rPr lang="en-US" sz="2200" smtClean="0">
                <a:solidFill>
                  <a:srgbClr val="0000CC"/>
                </a:solidFill>
                <a:latin typeface="Arial" pitchFamily="34" charset="0"/>
                <a:cs typeface="Arial" pitchFamily="34" charset="0"/>
              </a:rPr>
              <a:t>chủ.</a:t>
            </a:r>
          </a:p>
          <a:p>
            <a:pPr algn="just">
              <a:defRPr/>
            </a:pPr>
            <a:r>
              <a:rPr lang="en-US" sz="2200">
                <a:solidFill>
                  <a:srgbClr val="0000CC"/>
                </a:solidFill>
                <a:latin typeface="Arial" pitchFamily="34" charset="0"/>
                <a:cs typeface="Arial" pitchFamily="34" charset="0"/>
              </a:rPr>
              <a:t>+ Nắm bắt và hiểu dân chủ như một giá trị XH. </a:t>
            </a:r>
          </a:p>
          <a:p>
            <a:pPr algn="just">
              <a:defRPr/>
            </a:pPr>
            <a:endParaRPr lang="en-US">
              <a:solidFill>
                <a:srgbClr val="0000CC"/>
              </a:solidFill>
              <a:latin typeface="Verdana" pitchFamily="34" charset="0"/>
            </a:endParaRPr>
          </a:p>
        </p:txBody>
      </p:sp>
      <p:cxnSp>
        <p:nvCxnSpPr>
          <p:cNvPr id="7" name="Straight Arrow Connector 6"/>
          <p:cNvCxnSpPr>
            <a:stCxn id="3" idx="2"/>
          </p:cNvCxnSpPr>
          <p:nvPr/>
        </p:nvCxnSpPr>
        <p:spPr>
          <a:xfrm flipH="1">
            <a:off x="2209800" y="2971800"/>
            <a:ext cx="23622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a:endCxn id="5" idx="0"/>
          </p:cNvCxnSpPr>
          <p:nvPr/>
        </p:nvCxnSpPr>
        <p:spPr>
          <a:xfrm>
            <a:off x="4572000" y="2971800"/>
            <a:ext cx="2195945"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20825391"/>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457200" y="457200"/>
            <a:ext cx="8229600" cy="11430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3.2- Phong cách dân chủ, quần chúng </a:t>
            </a:r>
            <a:endParaRPr lang="en-US" sz="3200" b="1">
              <a:latin typeface="Arial" pitchFamily="34" charset="0"/>
              <a:cs typeface="Arial" pitchFamily="34" charset="0"/>
            </a:endParaRPr>
          </a:p>
        </p:txBody>
      </p:sp>
      <p:sp>
        <p:nvSpPr>
          <p:cNvPr id="3" name="Rounded Rectangle 2"/>
          <p:cNvSpPr/>
          <p:nvPr/>
        </p:nvSpPr>
        <p:spPr>
          <a:xfrm>
            <a:off x="457200" y="1600200"/>
            <a:ext cx="82296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en-US" sz="3200" smtClean="0">
                <a:solidFill>
                  <a:srgbClr val="000066"/>
                </a:solidFill>
                <a:latin typeface="Arial" pitchFamily="34" charset="0"/>
                <a:cs typeface="Arial" pitchFamily="34" charset="0"/>
              </a:rPr>
              <a:t>Phong </a:t>
            </a:r>
            <a:r>
              <a:rPr lang="en-US" sz="3200">
                <a:solidFill>
                  <a:srgbClr val="000066"/>
                </a:solidFill>
                <a:latin typeface="Arial" pitchFamily="34" charset="0"/>
                <a:cs typeface="Arial" pitchFamily="34" charset="0"/>
              </a:rPr>
              <a:t>cách dân chủ lãnh đạo </a:t>
            </a:r>
            <a:endParaRPr lang="en-US" sz="3200" smtClean="0">
              <a:solidFill>
                <a:srgbClr val="000066"/>
              </a:solidFill>
              <a:latin typeface="Arial" pitchFamily="34" charset="0"/>
              <a:cs typeface="Arial" pitchFamily="34" charset="0"/>
            </a:endParaRPr>
          </a:p>
          <a:p>
            <a:pPr algn="ctr" eaLnBrk="0" hangingPunct="0">
              <a:defRPr/>
            </a:pPr>
            <a:r>
              <a:rPr lang="en-US" sz="3200" smtClean="0">
                <a:solidFill>
                  <a:srgbClr val="000066"/>
                </a:solidFill>
                <a:latin typeface="Arial" pitchFamily="34" charset="0"/>
                <a:cs typeface="Arial" pitchFamily="34" charset="0"/>
              </a:rPr>
              <a:t>của Hồ </a:t>
            </a:r>
            <a:r>
              <a:rPr lang="en-US" sz="3200">
                <a:solidFill>
                  <a:srgbClr val="000066"/>
                </a:solidFill>
                <a:latin typeface="Arial" pitchFamily="34" charset="0"/>
                <a:cs typeface="Arial" pitchFamily="34" charset="0"/>
              </a:rPr>
              <a:t>Chí Minh</a:t>
            </a:r>
          </a:p>
        </p:txBody>
      </p:sp>
      <p:sp>
        <p:nvSpPr>
          <p:cNvPr id="4" name="Rounded Rectangle 3"/>
          <p:cNvSpPr/>
          <p:nvPr/>
        </p:nvSpPr>
        <p:spPr>
          <a:xfrm>
            <a:off x="457200" y="3733800"/>
            <a:ext cx="3810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smtClean="0">
                <a:solidFill>
                  <a:srgbClr val="0000CC"/>
                </a:solidFill>
                <a:latin typeface="Arial" pitchFamily="34" charset="0"/>
                <a:cs typeface="Arial" pitchFamily="34" charset="0"/>
              </a:rPr>
              <a:t>Dân chủ có định hướng, có lãnh đạo; dân chủ phải đi đến tập trung.</a:t>
            </a:r>
            <a:endParaRPr lang="en-US" sz="3200">
              <a:solidFill>
                <a:srgbClr val="0000CC"/>
              </a:solidFill>
              <a:latin typeface="Arial" pitchFamily="34" charset="0"/>
              <a:cs typeface="Arial" pitchFamily="34" charset="0"/>
            </a:endParaRPr>
          </a:p>
        </p:txBody>
      </p:sp>
      <p:sp>
        <p:nvSpPr>
          <p:cNvPr id="5" name="Rounded Rectangle 4"/>
          <p:cNvSpPr/>
          <p:nvPr/>
        </p:nvSpPr>
        <p:spPr>
          <a:xfrm>
            <a:off x="4862945" y="3733800"/>
            <a:ext cx="3810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smtClean="0">
                <a:solidFill>
                  <a:srgbClr val="0000CC"/>
                </a:solidFill>
                <a:latin typeface="Arial" pitchFamily="34" charset="0"/>
                <a:cs typeface="Arial" pitchFamily="34" charset="0"/>
              </a:rPr>
              <a:t>“Thực hành dân chủ là cái chìa khóa vạn năng có thể giải quyết mọi khó khăn”</a:t>
            </a:r>
            <a:endParaRPr lang="en-US" sz="3200">
              <a:solidFill>
                <a:srgbClr val="0000CC"/>
              </a:solidFill>
              <a:latin typeface="Arial" pitchFamily="34" charset="0"/>
              <a:cs typeface="Arial" pitchFamily="34" charset="0"/>
            </a:endParaRPr>
          </a:p>
        </p:txBody>
      </p:sp>
      <p:cxnSp>
        <p:nvCxnSpPr>
          <p:cNvPr id="7" name="Straight Arrow Connector 6"/>
          <p:cNvCxnSpPr>
            <a:stCxn id="3" idx="2"/>
          </p:cNvCxnSpPr>
          <p:nvPr/>
        </p:nvCxnSpPr>
        <p:spPr>
          <a:xfrm flipH="1">
            <a:off x="2209800" y="2590800"/>
            <a:ext cx="2362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a:endCxn id="5" idx="0"/>
          </p:cNvCxnSpPr>
          <p:nvPr/>
        </p:nvCxnSpPr>
        <p:spPr>
          <a:xfrm>
            <a:off x="4572000" y="2590800"/>
            <a:ext cx="2195945"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43248877"/>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ác phẩm nâng cao đạo đức cách mạng quét sạch chủ nghĩa cá nhân của chủ tịch hồ chí minh"/>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24126" y="381000"/>
            <a:ext cx="4029074" cy="3048000"/>
          </a:xfrm>
          <a:prstGeom prst="rect">
            <a:avLst/>
          </a:prstGeom>
          <a:noFill/>
          <a:ln w="57150">
            <a:solidFill>
              <a:srgbClr val="FF0066"/>
            </a:solidFill>
          </a:ln>
          <a:extLst>
            <a:ext uri="{909E8E84-426E-40DD-AFC4-6F175D3DCCD1}">
              <a14:hiddenFill xmlns="" xmlns:a14="http://schemas.microsoft.com/office/drawing/2010/main">
                <a:solidFill>
                  <a:srgbClr val="FFFFFF"/>
                </a:solidFill>
              </a14:hiddenFill>
            </a:ext>
          </a:extLst>
        </p:spPr>
      </p:pic>
      <p:pic>
        <p:nvPicPr>
          <p:cNvPr id="10" name="Picture 5" descr="Imag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23862" y="3581400"/>
            <a:ext cx="4148137" cy="2819400"/>
          </a:xfrm>
          <a:prstGeom prst="rect">
            <a:avLst/>
          </a:prstGeom>
          <a:noFill/>
          <a:ln w="57150">
            <a:solidFill>
              <a:srgbClr val="FF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il_fi" descr="579251_3379895467660_1577629832_2615016_133537838_n">
            <a:hlinkClick r:id="rId5" action="ppaction://hlinkfile"/>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724400" y="3581400"/>
            <a:ext cx="3941618" cy="2819400"/>
          </a:xfrm>
          <a:prstGeom prst="rect">
            <a:avLst/>
          </a:prstGeom>
          <a:noFill/>
          <a:ln w="57150">
            <a:solidFill>
              <a:srgbClr val="FF0066"/>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4714757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457200" y="457200"/>
            <a:ext cx="8229600" cy="11430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3.2- Phong cách dân chủ, quần chúng </a:t>
            </a:r>
            <a:endParaRPr lang="en-US" sz="3200" b="1">
              <a:latin typeface="Arial" pitchFamily="34" charset="0"/>
              <a:cs typeface="Arial" pitchFamily="34" charset="0"/>
            </a:endParaRPr>
          </a:p>
        </p:txBody>
      </p:sp>
      <p:sp>
        <p:nvSpPr>
          <p:cNvPr id="3" name="Rounded Rectangle 2"/>
          <p:cNvSpPr/>
          <p:nvPr/>
        </p:nvSpPr>
        <p:spPr>
          <a:xfrm>
            <a:off x="457200" y="1600200"/>
            <a:ext cx="82296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66"/>
                </a:solidFill>
                <a:latin typeface="Arial" pitchFamily="34" charset="0"/>
                <a:cs typeface="Arial" pitchFamily="34" charset="0"/>
              </a:rPr>
              <a:t>Dân chủ Hồ Chí Minh là dân chủ quần chúng</a:t>
            </a:r>
            <a:endParaRPr lang="en-US" sz="2800">
              <a:solidFill>
                <a:srgbClr val="000066"/>
              </a:solidFill>
              <a:latin typeface="Arial" pitchFamily="34" charset="0"/>
              <a:cs typeface="Arial" pitchFamily="34" charset="0"/>
            </a:endParaRPr>
          </a:p>
        </p:txBody>
      </p:sp>
      <p:sp>
        <p:nvSpPr>
          <p:cNvPr id="4" name="Rounded Rectangle 3"/>
          <p:cNvSpPr/>
          <p:nvPr/>
        </p:nvSpPr>
        <p:spPr>
          <a:xfrm>
            <a:off x="457200" y="3124200"/>
            <a:ext cx="2667000" cy="335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smtClean="0">
                <a:solidFill>
                  <a:srgbClr val="0000CC"/>
                </a:solidFill>
                <a:latin typeface="Arial" pitchFamily="34" charset="0"/>
                <a:cs typeface="Arial" pitchFamily="34" charset="0"/>
              </a:rPr>
              <a:t>Hồ Chí Minh yêu cầu người cán bộ phải có phong cách làm việc quần chúng</a:t>
            </a:r>
            <a:endParaRPr lang="en-US" sz="2800">
              <a:solidFill>
                <a:srgbClr val="0000CC"/>
              </a:solidFill>
              <a:latin typeface="Arial" pitchFamily="34" charset="0"/>
              <a:cs typeface="Arial" pitchFamily="34" charset="0"/>
            </a:endParaRPr>
          </a:p>
        </p:txBody>
      </p:sp>
      <p:sp>
        <p:nvSpPr>
          <p:cNvPr id="5" name="Rounded Rectangle 4"/>
          <p:cNvSpPr/>
          <p:nvPr/>
        </p:nvSpPr>
        <p:spPr>
          <a:xfrm>
            <a:off x="3276600" y="3124200"/>
            <a:ext cx="2597728" cy="3345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smtClean="0">
                <a:solidFill>
                  <a:srgbClr val="0000CC"/>
                </a:solidFill>
                <a:latin typeface="Arial" pitchFamily="34" charset="0"/>
                <a:cs typeface="Arial" pitchFamily="34" charset="0"/>
              </a:rPr>
              <a:t>Phải biết cách tổ chức phong trào phù hợp với trình độ, năng lực thực tế của quần chúng</a:t>
            </a:r>
            <a:endParaRPr lang="en-US" sz="2400">
              <a:solidFill>
                <a:srgbClr val="0000CC"/>
              </a:solidFill>
              <a:latin typeface="Arial" pitchFamily="34" charset="0"/>
              <a:cs typeface="Arial" pitchFamily="34" charset="0"/>
            </a:endParaRPr>
          </a:p>
        </p:txBody>
      </p:sp>
      <p:cxnSp>
        <p:nvCxnSpPr>
          <p:cNvPr id="7" name="Straight Arrow Connector 6"/>
          <p:cNvCxnSpPr>
            <a:stCxn id="3" idx="2"/>
            <a:endCxn id="4" idx="0"/>
          </p:cNvCxnSpPr>
          <p:nvPr/>
        </p:nvCxnSpPr>
        <p:spPr>
          <a:xfrm flipH="1">
            <a:off x="1790700" y="2514600"/>
            <a:ext cx="278130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p:cNvCxnSpPr>
          <p:nvPr/>
        </p:nvCxnSpPr>
        <p:spPr>
          <a:xfrm>
            <a:off x="4572000" y="2514600"/>
            <a:ext cx="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6057900" y="3138054"/>
            <a:ext cx="2628900" cy="3345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smtClean="0">
                <a:solidFill>
                  <a:srgbClr val="0000CC"/>
                </a:solidFill>
                <a:latin typeface="Arial" pitchFamily="34" charset="0"/>
                <a:cs typeface="Arial" pitchFamily="34" charset="0"/>
              </a:rPr>
              <a:t>Người cán bộ phải giản dị, hòa đồng với quần chúng, không cho phép mình hưởng điều gì có tính chất “Đặc quyền, đặc lợi”</a:t>
            </a:r>
            <a:endParaRPr lang="en-US" sz="2400">
              <a:solidFill>
                <a:srgbClr val="0000CC"/>
              </a:solidFill>
              <a:latin typeface="Arial" pitchFamily="34" charset="0"/>
              <a:cs typeface="Arial" pitchFamily="34" charset="0"/>
            </a:endParaRPr>
          </a:p>
        </p:txBody>
      </p:sp>
      <p:cxnSp>
        <p:nvCxnSpPr>
          <p:cNvPr id="19" name="Straight Arrow Connector 18"/>
          <p:cNvCxnSpPr>
            <a:stCxn id="3" idx="2"/>
          </p:cNvCxnSpPr>
          <p:nvPr/>
        </p:nvCxnSpPr>
        <p:spPr>
          <a:xfrm>
            <a:off x="4572000" y="2514600"/>
            <a:ext cx="297180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974773"/>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457200" y="457200"/>
            <a:ext cx="8229600" cy="11430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3.3- Phong cách nêu gương </a:t>
            </a:r>
            <a:endParaRPr lang="en-US" sz="3200" b="1">
              <a:latin typeface="Arial" pitchFamily="34" charset="0"/>
              <a:cs typeface="Arial" pitchFamily="34" charset="0"/>
            </a:endParaRPr>
          </a:p>
        </p:txBody>
      </p:sp>
      <p:sp>
        <p:nvSpPr>
          <p:cNvPr id="3" name="Rounded Rectangle 2"/>
          <p:cNvSpPr/>
          <p:nvPr/>
        </p:nvSpPr>
        <p:spPr>
          <a:xfrm>
            <a:off x="457200" y="1600200"/>
            <a:ext cx="82296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defRPr/>
            </a:pPr>
            <a:r>
              <a:rPr lang="en-US" sz="2400">
                <a:solidFill>
                  <a:srgbClr val="000066"/>
                </a:solidFill>
                <a:latin typeface="Arial" pitchFamily="34" charset="0"/>
                <a:cs typeface="Arial" pitchFamily="34" charset="0"/>
              </a:rPr>
              <a:t>Bác Hồ nói: "Nói chung thì các dân tộc phương Đông giàu tình cảm, và đối với họ, một tấm gương sống còn có giá trị hơn một trăm bài diễn văn tuyên truyền". </a:t>
            </a:r>
          </a:p>
        </p:txBody>
      </p:sp>
      <p:sp>
        <p:nvSpPr>
          <p:cNvPr id="4" name="Rounded Rectangle 3"/>
          <p:cNvSpPr/>
          <p:nvPr/>
        </p:nvSpPr>
        <p:spPr>
          <a:xfrm>
            <a:off x="457200" y="3733800"/>
            <a:ext cx="3810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defRPr/>
            </a:pPr>
            <a:r>
              <a:rPr lang="en-US" sz="2400">
                <a:solidFill>
                  <a:srgbClr val="0000CC"/>
                </a:solidFill>
                <a:latin typeface="Arial" pitchFamily="34" charset="0"/>
                <a:cs typeface="Arial" pitchFamily="34" charset="0"/>
              </a:rPr>
              <a:t>Người đòi hỏi mỗi cán bộ, đảng viên phải làm kiểu mẫu trong công tác và lối sống, trong mọi lúc, mọi nơi, nói phải đi đôi với làm để quần chúng noi theo.</a:t>
            </a:r>
          </a:p>
        </p:txBody>
      </p:sp>
      <p:sp>
        <p:nvSpPr>
          <p:cNvPr id="5" name="Rounded Rectangle 4"/>
          <p:cNvSpPr/>
          <p:nvPr/>
        </p:nvSpPr>
        <p:spPr>
          <a:xfrm>
            <a:off x="4862945" y="3733800"/>
            <a:ext cx="3810000" cy="2743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400" smtClean="0">
                <a:solidFill>
                  <a:srgbClr val="0000CC"/>
                </a:solidFill>
                <a:latin typeface="Arial" pitchFamily="34" charset="0"/>
                <a:cs typeface="Arial" pitchFamily="34" charset="0"/>
              </a:rPr>
              <a:t>Phải cần, kiệm, liêm, chính, chí công vô tư; nói đi đôi với làm “gắng làm gương trong anh em, và khi đi công tác, gắng làm gương cho dân”</a:t>
            </a:r>
            <a:endParaRPr lang="en-US" sz="2400">
              <a:solidFill>
                <a:srgbClr val="0000CC"/>
              </a:solidFill>
              <a:latin typeface="Arial" pitchFamily="34" charset="0"/>
              <a:cs typeface="Arial" pitchFamily="34" charset="0"/>
            </a:endParaRPr>
          </a:p>
        </p:txBody>
      </p:sp>
      <p:cxnSp>
        <p:nvCxnSpPr>
          <p:cNvPr id="7" name="Straight Arrow Connector 6"/>
          <p:cNvCxnSpPr>
            <a:stCxn id="3" idx="2"/>
          </p:cNvCxnSpPr>
          <p:nvPr/>
        </p:nvCxnSpPr>
        <p:spPr>
          <a:xfrm flipH="1">
            <a:off x="2209800" y="2971800"/>
            <a:ext cx="23622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a:endCxn id="5" idx="0"/>
          </p:cNvCxnSpPr>
          <p:nvPr/>
        </p:nvCxnSpPr>
        <p:spPr>
          <a:xfrm>
            <a:off x="4572000" y="2971800"/>
            <a:ext cx="2195945"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553476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457200" y="457200"/>
            <a:ext cx="8229600" cy="11430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3.3- Phong cách nêu gương </a:t>
            </a:r>
            <a:endParaRPr lang="en-US" sz="3200" b="1">
              <a:latin typeface="Arial" pitchFamily="34" charset="0"/>
              <a:cs typeface="Arial" pitchFamily="34" charset="0"/>
            </a:endParaRPr>
          </a:p>
        </p:txBody>
      </p:sp>
      <p:sp>
        <p:nvSpPr>
          <p:cNvPr id="3" name="Rounded Rectangle 2"/>
          <p:cNvSpPr/>
          <p:nvPr/>
        </p:nvSpPr>
        <p:spPr>
          <a:xfrm>
            <a:off x="457200" y="1600200"/>
            <a:ext cx="82296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n-US" sz="2800" smtClean="0">
                <a:solidFill>
                  <a:srgbClr val="0000CC"/>
                </a:solidFill>
                <a:latin typeface="Arial" pitchFamily="34" charset="0"/>
                <a:cs typeface="Arial" pitchFamily="34" charset="0"/>
              </a:rPr>
              <a:t>C</a:t>
            </a:r>
            <a:r>
              <a:rPr lang="vi-VN" sz="2800" smtClean="0">
                <a:solidFill>
                  <a:srgbClr val="0000CC"/>
                </a:solidFill>
                <a:latin typeface="Arial" pitchFamily="34" charset="0"/>
                <a:cs typeface="Arial" pitchFamily="34" charset="0"/>
              </a:rPr>
              <a:t>ần </a:t>
            </a:r>
            <a:r>
              <a:rPr lang="vi-VN" sz="2800">
                <a:solidFill>
                  <a:srgbClr val="0000CC"/>
                </a:solidFill>
                <a:latin typeface="Arial" pitchFamily="34" charset="0"/>
                <a:cs typeface="Arial" pitchFamily="34" charset="0"/>
              </a:rPr>
              <a:t>nêu gương trên ba mối quan hệ đối với mình, đối với người, đối vối việc</a:t>
            </a:r>
            <a:endParaRPr lang="en-US" sz="2800">
              <a:solidFill>
                <a:srgbClr val="0000CC"/>
              </a:solidFill>
              <a:latin typeface="Arial" pitchFamily="34" charset="0"/>
              <a:cs typeface="Arial" pitchFamily="34" charset="0"/>
            </a:endParaRPr>
          </a:p>
        </p:txBody>
      </p:sp>
      <p:sp>
        <p:nvSpPr>
          <p:cNvPr id="4" name="Rounded Rectangle 3"/>
          <p:cNvSpPr/>
          <p:nvPr/>
        </p:nvSpPr>
        <p:spPr>
          <a:xfrm>
            <a:off x="304800" y="3200400"/>
            <a:ext cx="2686050" cy="3276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0000"/>
              </a:spcBef>
              <a:defRPr/>
            </a:pPr>
            <a:r>
              <a:rPr lang="en-US" sz="3200" smtClean="0">
                <a:solidFill>
                  <a:srgbClr val="0000CC"/>
                </a:solidFill>
                <a:latin typeface="Arial" pitchFamily="34" charset="0"/>
                <a:cs typeface="Arial" pitchFamily="34" charset="0"/>
              </a:rPr>
              <a:t>Đối với mình phải không tự cao tự đại, tự mãn, kêu ngạo</a:t>
            </a:r>
            <a:endParaRPr lang="en-US" sz="3200">
              <a:solidFill>
                <a:srgbClr val="0000CC"/>
              </a:solidFill>
              <a:latin typeface="Arial" pitchFamily="34" charset="0"/>
              <a:cs typeface="Arial" pitchFamily="34" charset="0"/>
            </a:endParaRPr>
          </a:p>
        </p:txBody>
      </p:sp>
      <p:sp>
        <p:nvSpPr>
          <p:cNvPr id="5" name="Rounded Rectangle 4"/>
          <p:cNvSpPr/>
          <p:nvPr/>
        </p:nvSpPr>
        <p:spPr>
          <a:xfrm>
            <a:off x="3276600" y="3200400"/>
            <a:ext cx="2618510" cy="3276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smtClean="0">
                <a:solidFill>
                  <a:srgbClr val="0000CC"/>
                </a:solidFill>
                <a:latin typeface="Arial" pitchFamily="34" charset="0"/>
                <a:cs typeface="Arial" pitchFamily="34" charset="0"/>
              </a:rPr>
              <a:t>Đối với người nên giữ thái độ chân thành, khiêm tốn, đoàn kết, thật thà</a:t>
            </a:r>
            <a:endParaRPr lang="en-US" sz="2800">
              <a:solidFill>
                <a:srgbClr val="0000CC"/>
              </a:solidFill>
              <a:latin typeface="Arial" pitchFamily="34" charset="0"/>
              <a:cs typeface="Arial" pitchFamily="34" charset="0"/>
            </a:endParaRPr>
          </a:p>
        </p:txBody>
      </p:sp>
      <p:cxnSp>
        <p:nvCxnSpPr>
          <p:cNvPr id="7" name="Straight Arrow Connector 6"/>
          <p:cNvCxnSpPr>
            <a:stCxn id="3" idx="2"/>
            <a:endCxn id="4" idx="0"/>
          </p:cNvCxnSpPr>
          <p:nvPr/>
        </p:nvCxnSpPr>
        <p:spPr>
          <a:xfrm flipH="1">
            <a:off x="1647825" y="2667000"/>
            <a:ext cx="2924175"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2"/>
            <a:endCxn id="5" idx="0"/>
          </p:cNvCxnSpPr>
          <p:nvPr/>
        </p:nvCxnSpPr>
        <p:spPr>
          <a:xfrm>
            <a:off x="4572000" y="2667000"/>
            <a:ext cx="13855"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068290" y="3193473"/>
            <a:ext cx="2618510" cy="3276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a:solidFill>
                  <a:srgbClr val="0000CC"/>
                </a:solidFill>
                <a:latin typeface="Arial" pitchFamily="34" charset="0"/>
                <a:cs typeface="Arial" pitchFamily="34" charset="0"/>
              </a:rPr>
              <a:t>Đối với việc dù trong trong hoàn cảnh nào cũng phải </a:t>
            </a:r>
            <a:r>
              <a:rPr lang="en-US" sz="2800" b="1">
                <a:solidFill>
                  <a:srgbClr val="0000CC"/>
                </a:solidFill>
                <a:latin typeface="Arial" pitchFamily="34" charset="0"/>
                <a:cs typeface="Arial" pitchFamily="34" charset="0"/>
              </a:rPr>
              <a:t>“dĩ công vi thượng”</a:t>
            </a:r>
          </a:p>
        </p:txBody>
      </p:sp>
      <p:cxnSp>
        <p:nvCxnSpPr>
          <p:cNvPr id="19" name="Straight Arrow Connector 18"/>
          <p:cNvCxnSpPr>
            <a:stCxn id="3" idx="2"/>
          </p:cNvCxnSpPr>
          <p:nvPr/>
        </p:nvCxnSpPr>
        <p:spPr>
          <a:xfrm>
            <a:off x="4572000" y="2667000"/>
            <a:ext cx="2895600" cy="5264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25472056"/>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57200"/>
            <a:ext cx="8305800"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dirty="0" smtClean="0">
                <a:solidFill>
                  <a:srgbClr val="FFFF00"/>
                </a:solidFill>
                <a:latin typeface="Arial" pitchFamily="34" charset="0"/>
                <a:cs typeface="Arial" pitchFamily="34" charset="0"/>
              </a:rPr>
              <a:t>NGUYÊN NHÂN BAN HÀNH CHUYÊN ĐỀ NĂM 2018</a:t>
            </a:r>
            <a:endParaRPr lang="en-US" sz="2600" b="1" dirty="0">
              <a:solidFill>
                <a:srgbClr val="FFFF00"/>
              </a:solidFill>
              <a:latin typeface="Arial" pitchFamily="34" charset="0"/>
              <a:cs typeface="Arial" pitchFamily="34" charset="0"/>
            </a:endParaRPr>
          </a:p>
        </p:txBody>
      </p:sp>
      <p:sp>
        <p:nvSpPr>
          <p:cNvPr id="5" name="Right Arrow 4"/>
          <p:cNvSpPr/>
          <p:nvPr/>
        </p:nvSpPr>
        <p:spPr>
          <a:xfrm>
            <a:off x="381000" y="1219200"/>
            <a:ext cx="609600" cy="5105400"/>
          </a:xfrm>
          <a:prstGeom prst="rightArrow">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1295400"/>
            <a:ext cx="7696200" cy="990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rgbClr val="0000CC"/>
                </a:solidFill>
                <a:latin typeface="Arial" pitchFamily="34" charset="0"/>
                <a:cs typeface="Arial" pitchFamily="34" charset="0"/>
              </a:rPr>
              <a:t>Năm</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thứ</a:t>
            </a:r>
            <a:r>
              <a:rPr lang="en-US" sz="3200" dirty="0" smtClean="0">
                <a:solidFill>
                  <a:srgbClr val="0000CC"/>
                </a:solidFill>
                <a:latin typeface="Arial" pitchFamily="34" charset="0"/>
                <a:cs typeface="Arial" pitchFamily="34" charset="0"/>
              </a:rPr>
              <a:t> 3 </a:t>
            </a:r>
            <a:r>
              <a:rPr lang="en-US" sz="3200" dirty="0" err="1" smtClean="0">
                <a:solidFill>
                  <a:srgbClr val="0000CC"/>
                </a:solidFill>
                <a:latin typeface="Arial" pitchFamily="34" charset="0"/>
                <a:cs typeface="Arial" pitchFamily="34" charset="0"/>
              </a:rPr>
              <a:t>thực</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hiện</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Nghị</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quyết</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Đại</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hội</a:t>
            </a:r>
            <a:r>
              <a:rPr lang="en-US" sz="3200" dirty="0" smtClean="0">
                <a:solidFill>
                  <a:srgbClr val="0000CC"/>
                </a:solidFill>
                <a:latin typeface="Arial" pitchFamily="34" charset="0"/>
                <a:cs typeface="Arial" pitchFamily="34" charset="0"/>
              </a:rPr>
              <a:t> XII </a:t>
            </a:r>
            <a:r>
              <a:rPr lang="en-US" sz="3200" dirty="0" err="1" smtClean="0">
                <a:solidFill>
                  <a:srgbClr val="0000CC"/>
                </a:solidFill>
                <a:latin typeface="Arial" pitchFamily="34" charset="0"/>
                <a:cs typeface="Arial" pitchFamily="34" charset="0"/>
              </a:rPr>
              <a:t>của</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Đảng</a:t>
            </a:r>
            <a:r>
              <a:rPr lang="en-US" sz="3200" dirty="0" smtClean="0">
                <a:solidFill>
                  <a:srgbClr val="0000CC"/>
                </a:solidFill>
                <a:latin typeface="Arial" pitchFamily="34" charset="0"/>
                <a:cs typeface="Arial" pitchFamily="34" charset="0"/>
                <a:sym typeface="Wingdings" pitchFamily="2" charset="2"/>
              </a:rPr>
              <a:t> </a:t>
            </a:r>
            <a:r>
              <a:rPr lang="en-US" sz="3200" dirty="0" err="1" smtClean="0">
                <a:solidFill>
                  <a:srgbClr val="0000CC"/>
                </a:solidFill>
                <a:latin typeface="Arial" pitchFamily="34" charset="0"/>
                <a:cs typeface="Arial" pitchFamily="34" charset="0"/>
                <a:sym typeface="Wingdings" pitchFamily="2" charset="2"/>
              </a:rPr>
              <a:t>năm</a:t>
            </a:r>
            <a:r>
              <a:rPr lang="en-US" sz="3200" dirty="0" smtClean="0">
                <a:solidFill>
                  <a:srgbClr val="0000CC"/>
                </a:solidFill>
                <a:latin typeface="Arial" pitchFamily="34" charset="0"/>
                <a:cs typeface="Arial" pitchFamily="34" charset="0"/>
                <a:sym typeface="Wingdings" pitchFamily="2" charset="2"/>
              </a:rPr>
              <a:t> </a:t>
            </a:r>
            <a:r>
              <a:rPr lang="en-US" sz="3200" dirty="0" err="1" smtClean="0">
                <a:solidFill>
                  <a:srgbClr val="0000CC"/>
                </a:solidFill>
                <a:latin typeface="Arial" pitchFamily="34" charset="0"/>
                <a:cs typeface="Arial" pitchFamily="34" charset="0"/>
                <a:sym typeface="Wingdings" pitchFamily="2" charset="2"/>
              </a:rPr>
              <a:t>đột</a:t>
            </a:r>
            <a:r>
              <a:rPr lang="en-US" sz="3200" dirty="0" smtClean="0">
                <a:solidFill>
                  <a:srgbClr val="0000CC"/>
                </a:solidFill>
                <a:latin typeface="Arial" pitchFamily="34" charset="0"/>
                <a:cs typeface="Arial" pitchFamily="34" charset="0"/>
                <a:sym typeface="Wingdings" pitchFamily="2" charset="2"/>
              </a:rPr>
              <a:t> </a:t>
            </a:r>
            <a:r>
              <a:rPr lang="en-US" sz="3200" dirty="0" err="1" smtClean="0">
                <a:solidFill>
                  <a:srgbClr val="0000CC"/>
                </a:solidFill>
                <a:latin typeface="Arial" pitchFamily="34" charset="0"/>
                <a:cs typeface="Arial" pitchFamily="34" charset="0"/>
                <a:sym typeface="Wingdings" pitchFamily="2" charset="2"/>
              </a:rPr>
              <a:t>phá</a:t>
            </a:r>
            <a:r>
              <a:rPr lang="en-US" sz="3200" dirty="0" smtClean="0">
                <a:solidFill>
                  <a:srgbClr val="0000CC"/>
                </a:solidFill>
                <a:latin typeface="Arial" pitchFamily="34" charset="0"/>
                <a:cs typeface="Arial" pitchFamily="34" charset="0"/>
                <a:sym typeface="Wingdings" pitchFamily="2" charset="2"/>
              </a:rPr>
              <a:t>.</a:t>
            </a:r>
            <a:endParaRPr lang="en-US" sz="3200" dirty="0">
              <a:solidFill>
                <a:srgbClr val="0000CC"/>
              </a:solidFill>
              <a:latin typeface="Arial" pitchFamily="34" charset="0"/>
              <a:cs typeface="Arial" pitchFamily="34" charset="0"/>
            </a:endParaRPr>
          </a:p>
        </p:txBody>
      </p:sp>
      <p:sp>
        <p:nvSpPr>
          <p:cNvPr id="8" name="Rectangle 7"/>
          <p:cNvSpPr/>
          <p:nvPr/>
        </p:nvSpPr>
        <p:spPr>
          <a:xfrm>
            <a:off x="997527" y="2362200"/>
            <a:ext cx="7696200" cy="990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rgbClr val="0000CC"/>
                </a:solidFill>
                <a:latin typeface="Arial" pitchFamily="34" charset="0"/>
                <a:cs typeface="Arial" pitchFamily="34" charset="0"/>
              </a:rPr>
              <a:t>Cả</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nước</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đang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tập</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trung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vào</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trận</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địa</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nóng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bỏng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chống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tham</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nhũng</a:t>
            </a:r>
            <a:r>
              <a:rPr lang="en-US" sz="3200" dirty="0" smtClean="0">
                <a:solidFill>
                  <a:srgbClr val="0000CC"/>
                </a:solidFill>
                <a:latin typeface="Arial" pitchFamily="34" charset="0"/>
                <a:cs typeface="Arial" pitchFamily="34" charset="0"/>
              </a:rPr>
              <a:t>).</a:t>
            </a:r>
            <a:endParaRPr lang="en-US" sz="3200" dirty="0">
              <a:solidFill>
                <a:srgbClr val="0000CC"/>
              </a:solidFill>
              <a:latin typeface="Arial" pitchFamily="34" charset="0"/>
              <a:cs typeface="Arial" pitchFamily="34" charset="0"/>
            </a:endParaRPr>
          </a:p>
        </p:txBody>
      </p:sp>
      <p:sp>
        <p:nvSpPr>
          <p:cNvPr id="10" name="Rectangle 9"/>
          <p:cNvSpPr/>
          <p:nvPr/>
        </p:nvSpPr>
        <p:spPr>
          <a:xfrm>
            <a:off x="1004454" y="3429000"/>
            <a:ext cx="7696200" cy="990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rgbClr val="0000CC"/>
                </a:solidFill>
                <a:latin typeface="Arial" pitchFamily="34" charset="0"/>
                <a:cs typeface="Arial" pitchFamily="34" charset="0"/>
              </a:rPr>
              <a:t>Việt</a:t>
            </a:r>
            <a:r>
              <a:rPr lang="en-US" sz="3200" dirty="0" smtClean="0">
                <a:solidFill>
                  <a:srgbClr val="0000CC"/>
                </a:solidFill>
                <a:latin typeface="Arial" pitchFamily="34" charset="0"/>
                <a:cs typeface="Arial" pitchFamily="34" charset="0"/>
              </a:rPr>
              <a:t> Nam </a:t>
            </a:r>
            <a:r>
              <a:rPr lang="en-US" sz="3200" dirty="0" err="1" smtClean="0">
                <a:solidFill>
                  <a:srgbClr val="0000CC"/>
                </a:solidFill>
                <a:latin typeface="Arial" pitchFamily="34" charset="0"/>
                <a:cs typeface="Arial" pitchFamily="34" charset="0"/>
              </a:rPr>
              <a:t>khẳng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định</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vị</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thế</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trên</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trường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quốc</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tế</a:t>
            </a:r>
            <a:r>
              <a:rPr lang="en-US" sz="3200" dirty="0" smtClean="0">
                <a:solidFill>
                  <a:srgbClr val="0000CC"/>
                </a:solidFill>
                <a:latin typeface="Arial" pitchFamily="34" charset="0"/>
                <a:cs typeface="Arial" pitchFamily="34" charset="0"/>
              </a:rPr>
              <a:t>.</a:t>
            </a:r>
            <a:endParaRPr lang="en-US" sz="3200" dirty="0">
              <a:solidFill>
                <a:srgbClr val="0000CC"/>
              </a:solidFill>
              <a:latin typeface="Arial" pitchFamily="34" charset="0"/>
              <a:cs typeface="Arial" pitchFamily="34" charset="0"/>
            </a:endParaRPr>
          </a:p>
        </p:txBody>
      </p:sp>
      <p:sp>
        <p:nvSpPr>
          <p:cNvPr id="11" name="Rectangle 10"/>
          <p:cNvSpPr/>
          <p:nvPr/>
        </p:nvSpPr>
        <p:spPr>
          <a:xfrm>
            <a:off x="990599" y="4495800"/>
            <a:ext cx="7696200" cy="990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rgbClr val="0000CC"/>
                </a:solidFill>
                <a:latin typeface="Arial" pitchFamily="34" charset="0"/>
                <a:cs typeface="Arial" pitchFamily="34" charset="0"/>
              </a:rPr>
              <a:t>Xây</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dựng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hệ</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thống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chính</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trị</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trong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sạch</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vững</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mạnh</a:t>
            </a:r>
            <a:endParaRPr lang="en-US" sz="3200" dirty="0">
              <a:solidFill>
                <a:srgbClr val="0000CC"/>
              </a:solidFill>
              <a:latin typeface="Arial" pitchFamily="34" charset="0"/>
              <a:cs typeface="Arial" pitchFamily="34" charset="0"/>
            </a:endParaRPr>
          </a:p>
        </p:txBody>
      </p:sp>
      <p:sp>
        <p:nvSpPr>
          <p:cNvPr id="12" name="Rectangle 11"/>
          <p:cNvSpPr/>
          <p:nvPr/>
        </p:nvSpPr>
        <p:spPr>
          <a:xfrm>
            <a:off x="990599" y="5562600"/>
            <a:ext cx="7696200" cy="990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smtClean="0">
                <a:solidFill>
                  <a:srgbClr val="0000CC"/>
                </a:solidFill>
                <a:latin typeface="Arial" pitchFamily="34" charset="0"/>
                <a:cs typeface="Arial" pitchFamily="34" charset="0"/>
              </a:rPr>
              <a:t>Thực</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hiện</a:t>
            </a:r>
            <a:r>
              <a:rPr lang="en-US" sz="3200" dirty="0" smtClean="0">
                <a:solidFill>
                  <a:srgbClr val="0000CC"/>
                </a:solidFill>
                <a:latin typeface="Arial" pitchFamily="34" charset="0"/>
                <a:cs typeface="Arial" pitchFamily="34" charset="0"/>
              </a:rPr>
              <a:t> 04 </a:t>
            </a:r>
            <a:r>
              <a:rPr lang="en-US" sz="3200" dirty="0" err="1" smtClean="0">
                <a:solidFill>
                  <a:srgbClr val="0000CC"/>
                </a:solidFill>
                <a:latin typeface="Arial" pitchFamily="34" charset="0"/>
                <a:cs typeface="Arial" pitchFamily="34" charset="0"/>
              </a:rPr>
              <a:t>trụ</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cột</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mà</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Đại</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hội</a:t>
            </a:r>
            <a:r>
              <a:rPr lang="en-US" sz="3200" dirty="0" smtClean="0">
                <a:solidFill>
                  <a:srgbClr val="0000CC"/>
                </a:solidFill>
                <a:latin typeface="Arial" pitchFamily="34" charset="0"/>
                <a:cs typeface="Arial" pitchFamily="34" charset="0"/>
              </a:rPr>
              <a:t> XII </a:t>
            </a:r>
            <a:r>
              <a:rPr lang="en-US" sz="3200" dirty="0" err="1" smtClean="0">
                <a:solidFill>
                  <a:srgbClr val="0000CC"/>
                </a:solidFill>
                <a:latin typeface="Arial" pitchFamily="34" charset="0"/>
                <a:cs typeface="Arial" pitchFamily="34" charset="0"/>
              </a:rPr>
              <a:t>đã</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đề</a:t>
            </a:r>
            <a:r>
              <a:rPr lang="en-US" sz="3200" dirty="0" smtClean="0">
                <a:solidFill>
                  <a:srgbClr val="0000CC"/>
                </a:solidFill>
                <a:latin typeface="Arial" pitchFamily="34" charset="0"/>
                <a:cs typeface="Arial" pitchFamily="34" charset="0"/>
              </a:rPr>
              <a:t> </a:t>
            </a:r>
            <a:r>
              <a:rPr lang="en-US" sz="3200" dirty="0" err="1" smtClean="0">
                <a:solidFill>
                  <a:srgbClr val="0000CC"/>
                </a:solidFill>
                <a:latin typeface="Arial" pitchFamily="34" charset="0"/>
                <a:cs typeface="Arial" pitchFamily="34" charset="0"/>
              </a:rPr>
              <a:t>ra</a:t>
            </a:r>
            <a:endParaRPr lang="en-US" sz="3200" dirty="0">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2779235400"/>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ác Hồ với hủ gạo tình thương">
            <a:hlinkClick r:id="rId3" action="ppaction://hlinkfile"/>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 y="609600"/>
            <a:ext cx="7967964" cy="5019982"/>
          </a:xfrm>
          <a:prstGeom prst="rect">
            <a:avLst/>
          </a:prstGeom>
          <a:noFill/>
          <a:ln w="57150">
            <a:solidFill>
              <a:srgbClr val="FF0066"/>
            </a:solidFill>
          </a:ln>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1143000" y="5867400"/>
            <a:ext cx="7162800" cy="461665"/>
          </a:xfrm>
          <a:prstGeom prst="rect">
            <a:avLst/>
          </a:prstGeom>
          <a:noFill/>
        </p:spPr>
        <p:txBody>
          <a:bodyPr wrap="square" rtlCol="0">
            <a:spAutoFit/>
          </a:bodyPr>
          <a:lstStyle/>
          <a:p>
            <a:pPr algn="ctr"/>
            <a:r>
              <a:rPr lang="en-US" sz="2400" smtClean="0">
                <a:solidFill>
                  <a:srgbClr val="0000CC"/>
                </a:solidFill>
              </a:rPr>
              <a:t>Bác Hồ với phong trào diệt giặc đói </a:t>
            </a:r>
            <a:endParaRPr lang="en-US" sz="2400">
              <a:solidFill>
                <a:srgbClr val="0000CC"/>
              </a:solidFill>
            </a:endParaRPr>
          </a:p>
        </p:txBody>
      </p:sp>
    </p:spTree>
    <p:extLst>
      <p:ext uri="{BB962C8B-B14F-4D97-AF65-F5344CB8AC3E}">
        <p14:creationId xmlns="" xmlns:p14="http://schemas.microsoft.com/office/powerpoint/2010/main" val="123123319"/>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57200"/>
            <a:ext cx="8305800" cy="1295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smtClean="0">
                <a:solidFill>
                  <a:srgbClr val="FFFF00"/>
                </a:solidFill>
                <a:latin typeface="Arial" pitchFamily="34" charset="0"/>
                <a:cs typeface="Arial" pitchFamily="34" charset="0"/>
              </a:rPr>
              <a:t>II- XÂY DỰNG PHONG CÁCH LÃNH ĐẠO CỦA NGƯỜI ĐỨNG ĐẦU THEO TƯ TƯỞNG, ĐẠO ĐỨC, PHONG CÁCH HỒ CHÍ MINH</a:t>
            </a:r>
            <a:endParaRPr lang="en-US" sz="2600" b="1">
              <a:solidFill>
                <a:srgbClr val="FFFF00"/>
              </a:solidFill>
              <a:latin typeface="Arial" pitchFamily="34" charset="0"/>
              <a:cs typeface="Arial" pitchFamily="34" charset="0"/>
            </a:endParaRPr>
          </a:p>
        </p:txBody>
      </p:sp>
      <p:sp>
        <p:nvSpPr>
          <p:cNvPr id="3" name="Down Arrow 2"/>
          <p:cNvSpPr/>
          <p:nvPr/>
        </p:nvSpPr>
        <p:spPr>
          <a:xfrm>
            <a:off x="429490" y="1752600"/>
            <a:ext cx="8104910" cy="1143000"/>
          </a:xfrm>
          <a:prstGeom prst="down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Arial" pitchFamily="34" charset="0"/>
                <a:cs typeface="Arial" pitchFamily="34" charset="0"/>
              </a:rPr>
              <a:t>Phong cách </a:t>
            </a:r>
          </a:p>
          <a:p>
            <a:pPr algn="ctr"/>
            <a:r>
              <a:rPr lang="en-US" sz="2800" b="1" smtClean="0">
                <a:latin typeface="Arial" pitchFamily="34" charset="0"/>
                <a:cs typeface="Arial" pitchFamily="34" charset="0"/>
              </a:rPr>
              <a:t>người lãnh đạo</a:t>
            </a:r>
            <a:endParaRPr lang="en-US" sz="2800" b="1">
              <a:latin typeface="Arial" pitchFamily="34" charset="0"/>
              <a:cs typeface="Arial" pitchFamily="34" charset="0"/>
            </a:endParaRPr>
          </a:p>
        </p:txBody>
      </p:sp>
      <p:sp>
        <p:nvSpPr>
          <p:cNvPr id="5" name="Rounded Rectangle 4"/>
          <p:cNvSpPr/>
          <p:nvPr/>
        </p:nvSpPr>
        <p:spPr>
          <a:xfrm>
            <a:off x="381000" y="2895600"/>
            <a:ext cx="2590800" cy="3581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Là biện pháp, cách thức riêng, tiêu biểu mà người lãnh đạo sử dụng hàng ngày để thực hiện nhiệm vụ</a:t>
            </a:r>
            <a:endParaRPr lang="en-US" sz="2400">
              <a:solidFill>
                <a:srgbClr val="0000CC"/>
              </a:solidFill>
              <a:latin typeface="Arial" pitchFamily="34" charset="0"/>
              <a:cs typeface="Arial" pitchFamily="34" charset="0"/>
            </a:endParaRPr>
          </a:p>
        </p:txBody>
      </p:sp>
      <p:sp>
        <p:nvSpPr>
          <p:cNvPr id="6" name="Rounded Rectangle 5"/>
          <p:cNvSpPr/>
          <p:nvPr/>
        </p:nvSpPr>
        <p:spPr>
          <a:xfrm>
            <a:off x="3200400" y="2916382"/>
            <a:ext cx="2590800" cy="3581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Được quy định bởi chức năng, nhiệm vụ, phẩm chất, tri thức, điều kiện chính trị và điều kiện sống của người lãnh đạo</a:t>
            </a:r>
            <a:endParaRPr lang="en-US" sz="2400">
              <a:solidFill>
                <a:srgbClr val="0000CC"/>
              </a:solidFill>
              <a:latin typeface="Arial" pitchFamily="34" charset="0"/>
              <a:cs typeface="Arial" pitchFamily="34" charset="0"/>
            </a:endParaRPr>
          </a:p>
        </p:txBody>
      </p:sp>
      <p:sp>
        <p:nvSpPr>
          <p:cNvPr id="7" name="Rounded Rectangle 6"/>
          <p:cNvSpPr/>
          <p:nvPr/>
        </p:nvSpPr>
        <p:spPr>
          <a:xfrm>
            <a:off x="6096000" y="2916382"/>
            <a:ext cx="2590800" cy="3581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Là cái chung, biểu hiện thông qua các phương pháp và biện pháp, đồng thời phản ảnh phẩm chất của người lãnh đạo</a:t>
            </a:r>
            <a:endParaRPr lang="en-US" sz="2400">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292082539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33400" y="457200"/>
            <a:ext cx="8001000" cy="914400"/>
          </a:xfrm>
          <a:prstGeom prst="down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1- Phong cách dân chủ nhưng quyết đoán</a:t>
            </a:r>
            <a:endParaRPr lang="en-US" sz="2400" b="1">
              <a:latin typeface="Arial" pitchFamily="34" charset="0"/>
              <a:cs typeface="Arial" pitchFamily="34" charset="0"/>
            </a:endParaRPr>
          </a:p>
        </p:txBody>
      </p:sp>
      <p:sp>
        <p:nvSpPr>
          <p:cNvPr id="3" name="Right Arrow Callout 2"/>
          <p:cNvSpPr/>
          <p:nvPr/>
        </p:nvSpPr>
        <p:spPr>
          <a:xfrm>
            <a:off x="304800" y="1371600"/>
            <a:ext cx="1447800" cy="5105400"/>
          </a:xfrm>
          <a:prstGeom prst="right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Arial" pitchFamily="34" charset="0"/>
                <a:cs typeface="Arial" pitchFamily="34" charset="0"/>
              </a:rPr>
              <a:t>Dân chủ</a:t>
            </a:r>
            <a:endParaRPr lang="en-US" sz="2800" b="1">
              <a:latin typeface="Arial" pitchFamily="34" charset="0"/>
              <a:cs typeface="Arial" pitchFamily="34" charset="0"/>
            </a:endParaRPr>
          </a:p>
        </p:txBody>
      </p:sp>
      <p:sp>
        <p:nvSpPr>
          <p:cNvPr id="4" name="Rounded Rectangle 3"/>
          <p:cNvSpPr/>
          <p:nvPr/>
        </p:nvSpPr>
        <p:spPr>
          <a:xfrm>
            <a:off x="1752600" y="1447800"/>
            <a:ext cx="7086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rgbClr val="0000CC"/>
                </a:solidFill>
                <a:latin typeface="Arial" pitchFamily="34" charset="0"/>
                <a:cs typeface="Arial" pitchFamily="34" charset="0"/>
              </a:rPr>
              <a:t>Phải biết dựa vào quần chúng, không được quan liêu, hách dịch</a:t>
            </a:r>
            <a:endParaRPr lang="en-US" sz="3200">
              <a:solidFill>
                <a:srgbClr val="0000CC"/>
              </a:solidFill>
              <a:latin typeface="Arial" pitchFamily="34" charset="0"/>
              <a:cs typeface="Arial" pitchFamily="34" charset="0"/>
            </a:endParaRPr>
          </a:p>
        </p:txBody>
      </p:sp>
      <p:sp>
        <p:nvSpPr>
          <p:cNvPr id="5" name="Rounded Rectangle 4"/>
          <p:cNvSpPr/>
          <p:nvPr/>
        </p:nvSpPr>
        <p:spPr>
          <a:xfrm>
            <a:off x="1752600" y="2743200"/>
            <a:ext cx="7086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Cán bộ phải biết được những băn khoăn, trăn trở của dân để kịp thời uốn nắn và tháo gỡ cùng dân</a:t>
            </a:r>
            <a:endParaRPr lang="en-US" sz="2400">
              <a:solidFill>
                <a:srgbClr val="0000CC"/>
              </a:solidFill>
              <a:latin typeface="Arial" pitchFamily="34" charset="0"/>
              <a:cs typeface="Arial" pitchFamily="34" charset="0"/>
            </a:endParaRPr>
          </a:p>
        </p:txBody>
      </p:sp>
      <p:sp>
        <p:nvSpPr>
          <p:cNvPr id="6" name="Rounded Rectangle 5"/>
          <p:cNvSpPr/>
          <p:nvPr/>
        </p:nvSpPr>
        <p:spPr>
          <a:xfrm>
            <a:off x="1752600" y="4114800"/>
            <a:ext cx="7086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CC"/>
                </a:solidFill>
                <a:latin typeface="Arial" pitchFamily="34" charset="0"/>
                <a:cs typeface="Arial" pitchFamily="34" charset="0"/>
              </a:rPr>
              <a:t>Gợi mở, để cán bộ, đảng viên và Nhân dân dám phê bình, dám nói</a:t>
            </a:r>
            <a:endParaRPr lang="en-US" sz="2800">
              <a:solidFill>
                <a:srgbClr val="0000CC"/>
              </a:solidFill>
              <a:latin typeface="Arial" pitchFamily="34" charset="0"/>
              <a:cs typeface="Arial" pitchFamily="34" charset="0"/>
            </a:endParaRPr>
          </a:p>
        </p:txBody>
      </p:sp>
      <p:sp>
        <p:nvSpPr>
          <p:cNvPr id="7" name="Rounded Rectangle 6"/>
          <p:cNvSpPr/>
          <p:nvPr/>
        </p:nvSpPr>
        <p:spPr>
          <a:xfrm>
            <a:off x="1766455" y="5334000"/>
            <a:ext cx="7086600"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CC"/>
                </a:solidFill>
                <a:latin typeface="Arial" pitchFamily="34" charset="0"/>
                <a:cs typeface="Arial" pitchFamily="34" charset="0"/>
              </a:rPr>
              <a:t>Tránh hình thức dân chủ giả tạo làm suy yếu, thậm chí phá vỡ tập thể</a:t>
            </a:r>
            <a:endParaRPr lang="en-US" sz="2800">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2920825391"/>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33400" y="457200"/>
            <a:ext cx="8001000" cy="914400"/>
          </a:xfrm>
          <a:prstGeom prst="down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1- Phong cách dân chủ nhưng quyết đoán</a:t>
            </a:r>
            <a:endParaRPr lang="en-US" sz="2400" b="1">
              <a:latin typeface="Arial" pitchFamily="34" charset="0"/>
              <a:cs typeface="Arial" pitchFamily="34" charset="0"/>
            </a:endParaRPr>
          </a:p>
        </p:txBody>
      </p:sp>
      <p:sp>
        <p:nvSpPr>
          <p:cNvPr id="3" name="Right Arrow Callout 2"/>
          <p:cNvSpPr/>
          <p:nvPr/>
        </p:nvSpPr>
        <p:spPr>
          <a:xfrm>
            <a:off x="228600" y="1447800"/>
            <a:ext cx="1676400" cy="5105400"/>
          </a:xfrm>
          <a:prstGeom prst="right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Quyết đoán</a:t>
            </a:r>
            <a:endParaRPr lang="en-US" sz="2400" b="1">
              <a:latin typeface="Arial" pitchFamily="34" charset="0"/>
              <a:cs typeface="Arial" pitchFamily="34" charset="0"/>
            </a:endParaRPr>
          </a:p>
        </p:txBody>
      </p:sp>
      <p:sp>
        <p:nvSpPr>
          <p:cNvPr id="4" name="Rounded Rectangle 3"/>
          <p:cNvSpPr/>
          <p:nvPr/>
        </p:nvSpPr>
        <p:spPr>
          <a:xfrm>
            <a:off x="1752600" y="1447800"/>
            <a:ext cx="7086600" cy="25527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latin typeface="Arial" pitchFamily="34" charset="0"/>
                <a:cs typeface="Arial" pitchFamily="34" charset="0"/>
              </a:rPr>
              <a:t>Nhận thức đầy đủ trách nhiệm, dám ra quyết định, dám làm, dám chịu. Thực hiện nghiêm nguyên tắc “Tập thể lãnh đạo, cá nhân phụ trách”</a:t>
            </a:r>
            <a:endParaRPr lang="en-US" sz="3200">
              <a:solidFill>
                <a:srgbClr val="0000CC"/>
              </a:solidFill>
              <a:latin typeface="Arial" pitchFamily="34" charset="0"/>
              <a:cs typeface="Arial" pitchFamily="34" charset="0"/>
            </a:endParaRPr>
          </a:p>
        </p:txBody>
      </p:sp>
      <p:sp>
        <p:nvSpPr>
          <p:cNvPr id="5" name="Rounded Rectangle 4"/>
          <p:cNvSpPr/>
          <p:nvPr/>
        </p:nvSpPr>
        <p:spPr>
          <a:xfrm>
            <a:off x="1752600" y="4114800"/>
            <a:ext cx="7086600" cy="24314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CC"/>
                </a:solidFill>
                <a:latin typeface="Arial" pitchFamily="34" charset="0"/>
                <a:cs typeface="Arial" pitchFamily="34" charset="0"/>
              </a:rPr>
              <a:t>Đ</a:t>
            </a:r>
            <a:r>
              <a:rPr lang="en-US" sz="3200" smtClean="0">
                <a:solidFill>
                  <a:srgbClr val="0000CC"/>
                </a:solidFill>
                <a:latin typeface="Arial" pitchFamily="34" charset="0"/>
                <a:cs typeface="Arial" pitchFamily="34" charset="0"/>
              </a:rPr>
              <a:t>ề </a:t>
            </a:r>
            <a:r>
              <a:rPr lang="en-US" sz="3200">
                <a:solidFill>
                  <a:srgbClr val="0000CC"/>
                </a:solidFill>
                <a:latin typeface="Arial" pitchFamily="34" charset="0"/>
                <a:cs typeface="Arial" pitchFamily="34" charset="0"/>
              </a:rPr>
              <a:t>cao</a:t>
            </a:r>
            <a:r>
              <a:rPr lang="en-US" sz="3200" smtClean="0">
                <a:solidFill>
                  <a:srgbClr val="0000CC"/>
                </a:solidFill>
                <a:latin typeface="Arial" pitchFamily="34" charset="0"/>
                <a:cs typeface="Arial" pitchFamily="34" charset="0"/>
              </a:rPr>
              <a:t>, trách nhiệm người đứng đầu </a:t>
            </a:r>
            <a:r>
              <a:rPr lang="en-US" sz="3200">
                <a:solidFill>
                  <a:srgbClr val="0000CC"/>
                </a:solidFill>
                <a:latin typeface="Arial" pitchFamily="34" charset="0"/>
                <a:cs typeface="Arial" pitchFamily="34" charset="0"/>
              </a:rPr>
              <a:t>đôi khi mang tính quyết định đến hiệu quả công </a:t>
            </a:r>
            <a:r>
              <a:rPr lang="en-US" sz="3200" smtClean="0">
                <a:solidFill>
                  <a:srgbClr val="0000CC"/>
                </a:solidFill>
                <a:latin typeface="Arial" pitchFamily="34" charset="0"/>
                <a:cs typeface="Arial" pitchFamily="34" charset="0"/>
              </a:rPr>
              <a:t>việc </a:t>
            </a:r>
            <a:endParaRPr lang="en-US" sz="3200">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832720037"/>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33400" y="457200"/>
            <a:ext cx="8001000" cy="914400"/>
          </a:xfrm>
          <a:prstGeom prst="down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Người lãnh đạo phải biết kết hợp dân chủ và quyết đoán</a:t>
            </a:r>
            <a:endParaRPr lang="en-US" sz="2000" b="1">
              <a:latin typeface="Arial" pitchFamily="34" charset="0"/>
              <a:cs typeface="Arial" pitchFamily="34" charset="0"/>
            </a:endParaRPr>
          </a:p>
        </p:txBody>
      </p:sp>
      <p:sp>
        <p:nvSpPr>
          <p:cNvPr id="8" name="Rounded Rectangle 7"/>
          <p:cNvSpPr/>
          <p:nvPr/>
        </p:nvSpPr>
        <p:spPr>
          <a:xfrm>
            <a:off x="533400" y="1447799"/>
            <a:ext cx="3429000" cy="8939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00CC"/>
                </a:solidFill>
                <a:latin typeface="Arial" pitchFamily="34" charset="0"/>
                <a:cs typeface="Arial" pitchFamily="34" charset="0"/>
              </a:rPr>
              <a:t>DÂN CHỦ</a:t>
            </a:r>
            <a:endParaRPr lang="en-US" sz="3200" b="1">
              <a:solidFill>
                <a:srgbClr val="0000CC"/>
              </a:solidFill>
              <a:latin typeface="Arial" pitchFamily="34" charset="0"/>
              <a:cs typeface="Arial" pitchFamily="34" charset="0"/>
            </a:endParaRPr>
          </a:p>
        </p:txBody>
      </p:sp>
      <p:sp>
        <p:nvSpPr>
          <p:cNvPr id="9" name="Rounded Rectangle 8"/>
          <p:cNvSpPr/>
          <p:nvPr/>
        </p:nvSpPr>
        <p:spPr>
          <a:xfrm>
            <a:off x="5334000" y="1447800"/>
            <a:ext cx="3429000" cy="893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00CC"/>
                </a:solidFill>
                <a:latin typeface="Arial" pitchFamily="34" charset="0"/>
                <a:cs typeface="Arial" pitchFamily="34" charset="0"/>
              </a:rPr>
              <a:t>QUYẾT ĐOÁN</a:t>
            </a:r>
            <a:endParaRPr lang="en-US" sz="3200" b="1">
              <a:solidFill>
                <a:srgbClr val="0000CC"/>
              </a:solidFill>
              <a:latin typeface="Arial" pitchFamily="34" charset="0"/>
              <a:cs typeface="Arial" pitchFamily="34" charset="0"/>
            </a:endParaRPr>
          </a:p>
        </p:txBody>
      </p:sp>
      <p:sp>
        <p:nvSpPr>
          <p:cNvPr id="10" name="Rounded Rectangle 9"/>
          <p:cNvSpPr/>
          <p:nvPr/>
        </p:nvSpPr>
        <p:spPr>
          <a:xfrm>
            <a:off x="2819400" y="5638800"/>
            <a:ext cx="34290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00CC"/>
                </a:solidFill>
                <a:latin typeface="Arial" pitchFamily="34" charset="0"/>
                <a:cs typeface="Arial" pitchFamily="34" charset="0"/>
              </a:rPr>
              <a:t>TẬP THỂ</a:t>
            </a:r>
            <a:endParaRPr lang="en-US" sz="3200" b="1">
              <a:solidFill>
                <a:srgbClr val="0000CC"/>
              </a:solidFill>
              <a:latin typeface="Arial" pitchFamily="34" charset="0"/>
              <a:cs typeface="Arial" pitchFamily="34" charset="0"/>
            </a:endParaRPr>
          </a:p>
        </p:txBody>
      </p:sp>
      <p:sp>
        <p:nvSpPr>
          <p:cNvPr id="11" name="Down Arrow 10"/>
          <p:cNvSpPr/>
          <p:nvPr/>
        </p:nvSpPr>
        <p:spPr>
          <a:xfrm rot="19019399">
            <a:off x="2150776" y="2182999"/>
            <a:ext cx="1716719" cy="398943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00CC"/>
                </a:solidFill>
                <a:latin typeface="Arial" pitchFamily="34" charset="0"/>
                <a:cs typeface="Arial" pitchFamily="34" charset="0"/>
              </a:rPr>
              <a:t>Tôn trọng ý kiến</a:t>
            </a:r>
            <a:endParaRPr lang="en-US" sz="2000" b="1">
              <a:solidFill>
                <a:srgbClr val="0000CC"/>
              </a:solidFill>
              <a:latin typeface="Arial" pitchFamily="34" charset="0"/>
              <a:cs typeface="Arial" pitchFamily="34" charset="0"/>
            </a:endParaRPr>
          </a:p>
        </p:txBody>
      </p:sp>
      <p:sp>
        <p:nvSpPr>
          <p:cNvPr id="12" name="Down Arrow 11"/>
          <p:cNvSpPr/>
          <p:nvPr/>
        </p:nvSpPr>
        <p:spPr>
          <a:xfrm rot="2716740">
            <a:off x="5407565" y="2192990"/>
            <a:ext cx="1818187" cy="400252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00CC"/>
                </a:solidFill>
                <a:latin typeface="Arial" pitchFamily="34" charset="0"/>
                <a:cs typeface="Arial" pitchFamily="34" charset="0"/>
              </a:rPr>
              <a:t>Nêu cao vai trò cá nhân.Không ỷ lại, dựa dẫm vào</a:t>
            </a:r>
            <a:endParaRPr lang="en-US">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3432252454"/>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533400" y="457200"/>
            <a:ext cx="8001000" cy="1524000"/>
          </a:xfrm>
          <a:prstGeom prst="downArrow">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Dân chủ </a:t>
            </a:r>
          </a:p>
          <a:p>
            <a:pPr algn="ctr"/>
            <a:r>
              <a:rPr lang="en-US" sz="3600" b="1" smtClean="0">
                <a:latin typeface="Arial" pitchFamily="34" charset="0"/>
                <a:cs typeface="Arial" pitchFamily="34" charset="0"/>
              </a:rPr>
              <a:t>Hồ Chí Minh</a:t>
            </a:r>
            <a:endParaRPr lang="en-US" sz="3600" b="1">
              <a:latin typeface="Arial" pitchFamily="34" charset="0"/>
              <a:cs typeface="Arial" pitchFamily="34" charset="0"/>
            </a:endParaRPr>
          </a:p>
        </p:txBody>
      </p:sp>
      <p:sp>
        <p:nvSpPr>
          <p:cNvPr id="8" name="Rounded Rectangle 7"/>
          <p:cNvSpPr/>
          <p:nvPr/>
        </p:nvSpPr>
        <p:spPr>
          <a:xfrm>
            <a:off x="381000" y="1981200"/>
            <a:ext cx="2743200" cy="441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en-US" sz="3600" smtClean="0">
                <a:solidFill>
                  <a:srgbClr val="0000CC"/>
                </a:solidFill>
                <a:latin typeface="Arial" pitchFamily="34" charset="0"/>
                <a:cs typeface="Arial" pitchFamily="34" charset="0"/>
              </a:rPr>
              <a:t>Là </a:t>
            </a:r>
            <a:r>
              <a:rPr lang="en-US" sz="3600">
                <a:solidFill>
                  <a:srgbClr val="0000CC"/>
                </a:solidFill>
                <a:latin typeface="Arial" pitchFamily="34" charset="0"/>
                <a:cs typeface="Arial" pitchFamily="34" charset="0"/>
              </a:rPr>
              <a:t>dân chủ có sự lãnh đạo của Đảng, quản lý của Nhà nước.</a:t>
            </a:r>
          </a:p>
        </p:txBody>
      </p:sp>
      <p:sp>
        <p:nvSpPr>
          <p:cNvPr id="13" name="Rounded Rectangle 12"/>
          <p:cNvSpPr/>
          <p:nvPr/>
        </p:nvSpPr>
        <p:spPr>
          <a:xfrm>
            <a:off x="3276600" y="1981200"/>
            <a:ext cx="2743200" cy="441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en-US" sz="3600" smtClean="0">
                <a:solidFill>
                  <a:srgbClr val="0000CC"/>
                </a:solidFill>
                <a:latin typeface="Arial" pitchFamily="34" charset="0"/>
                <a:cs typeface="Arial" pitchFamily="34" charset="0"/>
              </a:rPr>
              <a:t>Là </a:t>
            </a:r>
            <a:r>
              <a:rPr lang="en-US" sz="3600">
                <a:solidFill>
                  <a:srgbClr val="0000CC"/>
                </a:solidFill>
                <a:latin typeface="Arial" pitchFamily="34" charset="0"/>
                <a:cs typeface="Arial" pitchFamily="34" charset="0"/>
              </a:rPr>
              <a:t>dân chủ tập trung, tập thể lãnh đạo, cá nhân phụ trách.</a:t>
            </a:r>
            <a:r>
              <a:rPr lang="en-US" sz="3200" i="1">
                <a:solidFill>
                  <a:srgbClr val="0000CC"/>
                </a:solidFill>
                <a:latin typeface="Verdana" pitchFamily="34" charset="0"/>
              </a:rPr>
              <a:t> </a:t>
            </a:r>
          </a:p>
        </p:txBody>
      </p:sp>
      <p:sp>
        <p:nvSpPr>
          <p:cNvPr id="14" name="Rounded Rectangle 13"/>
          <p:cNvSpPr/>
          <p:nvPr/>
        </p:nvSpPr>
        <p:spPr>
          <a:xfrm>
            <a:off x="6130636" y="2008909"/>
            <a:ext cx="2743200" cy="43868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en-US" sz="4000" smtClean="0">
                <a:solidFill>
                  <a:srgbClr val="0000CC"/>
                </a:solidFill>
                <a:latin typeface="Arial" pitchFamily="34" charset="0"/>
                <a:cs typeface="Arial" pitchFamily="34" charset="0"/>
              </a:rPr>
              <a:t>Là </a:t>
            </a:r>
            <a:r>
              <a:rPr lang="en-US" sz="4000">
                <a:solidFill>
                  <a:srgbClr val="0000CC"/>
                </a:solidFill>
                <a:latin typeface="Arial" pitchFamily="34" charset="0"/>
                <a:cs typeface="Arial" pitchFamily="34" charset="0"/>
              </a:rPr>
              <a:t>dân chủ có tư duy, có trí tuệ.</a:t>
            </a:r>
            <a:r>
              <a:rPr lang="en-US" sz="4000" b="1">
                <a:solidFill>
                  <a:srgbClr val="0000CC"/>
                </a:solidFill>
                <a:latin typeface="Arial" pitchFamily="34" charset="0"/>
                <a:cs typeface="Arial" pitchFamily="34" charset="0"/>
              </a:rPr>
              <a:t> </a:t>
            </a:r>
          </a:p>
        </p:txBody>
      </p:sp>
    </p:spTree>
    <p:extLst>
      <p:ext uri="{BB962C8B-B14F-4D97-AF65-F5344CB8AC3E}">
        <p14:creationId xmlns="" xmlns:p14="http://schemas.microsoft.com/office/powerpoint/2010/main" val="2754404342"/>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381000" y="381000"/>
            <a:ext cx="8305800" cy="12192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2- Phong cách lãnh đạo sâu sát</a:t>
            </a:r>
            <a:endParaRPr lang="en-US" sz="3200" b="1">
              <a:latin typeface="Arial" pitchFamily="34" charset="0"/>
              <a:cs typeface="Arial" pitchFamily="34" charset="0"/>
            </a:endParaRPr>
          </a:p>
        </p:txBody>
      </p:sp>
      <p:sp>
        <p:nvSpPr>
          <p:cNvPr id="6" name="Rectangle 5"/>
          <p:cNvSpPr/>
          <p:nvPr/>
        </p:nvSpPr>
        <p:spPr>
          <a:xfrm>
            <a:off x="1905000" y="1600200"/>
            <a:ext cx="5334000" cy="533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latin typeface="Arial" pitchFamily="34" charset="0"/>
                <a:cs typeface="Arial" pitchFamily="34" charset="0"/>
              </a:rPr>
              <a:t>Lãnh đạo sâu sát để</a:t>
            </a:r>
            <a:endParaRPr lang="en-US" sz="3200">
              <a:solidFill>
                <a:srgbClr val="0000CC"/>
              </a:solidFill>
              <a:latin typeface="Arial" pitchFamily="34" charset="0"/>
              <a:cs typeface="Arial" pitchFamily="34" charset="0"/>
            </a:endParaRPr>
          </a:p>
        </p:txBody>
      </p:sp>
      <p:sp>
        <p:nvSpPr>
          <p:cNvPr id="7" name="Rectangle 6"/>
          <p:cNvSpPr/>
          <p:nvPr/>
        </p:nvSpPr>
        <p:spPr>
          <a:xfrm>
            <a:off x="381000" y="2743200"/>
            <a:ext cx="24384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Nâng cao được tính khách quan, minh bạch, tăng cường được công tác kiểm tra, giám sát</a:t>
            </a:r>
            <a:endParaRPr lang="en-US" sz="2800">
              <a:solidFill>
                <a:srgbClr val="0000CC"/>
              </a:solidFill>
              <a:latin typeface="Arial" pitchFamily="34" charset="0"/>
              <a:cs typeface="Arial" pitchFamily="34" charset="0"/>
            </a:endParaRPr>
          </a:p>
        </p:txBody>
      </p:sp>
      <p:sp>
        <p:nvSpPr>
          <p:cNvPr id="8" name="Rectangle 7"/>
          <p:cNvSpPr/>
          <p:nvPr/>
        </p:nvSpPr>
        <p:spPr>
          <a:xfrm>
            <a:off x="3352800" y="2743200"/>
            <a:ext cx="24384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Góp phần phòng, chống tham nhũng có hiệu quả, loại trừ các hành vi trục lợi, ăn cắp, tham ô</a:t>
            </a:r>
            <a:endParaRPr lang="en-US" sz="2800">
              <a:solidFill>
                <a:srgbClr val="0000CC"/>
              </a:solidFill>
              <a:latin typeface="Arial" pitchFamily="34" charset="0"/>
              <a:cs typeface="Arial" pitchFamily="34" charset="0"/>
            </a:endParaRPr>
          </a:p>
        </p:txBody>
      </p:sp>
      <p:sp>
        <p:nvSpPr>
          <p:cNvPr id="9" name="Rectangle 8"/>
          <p:cNvSpPr/>
          <p:nvPr/>
        </p:nvSpPr>
        <p:spPr>
          <a:xfrm>
            <a:off x="6400800" y="2715491"/>
            <a:ext cx="24384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Khen thưởng kịp thời các tập thể, cá nhân có thành tích; uốn nắn, kiểm điểm, phê bình các tập thể, cá nhân chưa tích cực</a:t>
            </a:r>
            <a:endParaRPr lang="en-US" sz="2400">
              <a:solidFill>
                <a:srgbClr val="0000CC"/>
              </a:solidFill>
              <a:latin typeface="Arial" pitchFamily="34" charset="0"/>
              <a:cs typeface="Arial" pitchFamily="34" charset="0"/>
            </a:endParaRPr>
          </a:p>
        </p:txBody>
      </p:sp>
      <p:cxnSp>
        <p:nvCxnSpPr>
          <p:cNvPr id="11" name="Straight Arrow Connector 10"/>
          <p:cNvCxnSpPr>
            <a:stCxn id="6" idx="2"/>
            <a:endCxn id="7" idx="0"/>
          </p:cNvCxnSpPr>
          <p:nvPr/>
        </p:nvCxnSpPr>
        <p:spPr>
          <a:xfrm flipH="1">
            <a:off x="1600200" y="2133600"/>
            <a:ext cx="297180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a:endCxn id="8" idx="0"/>
          </p:cNvCxnSpPr>
          <p:nvPr/>
        </p:nvCxnSpPr>
        <p:spPr>
          <a:xfrm>
            <a:off x="4572000" y="2133600"/>
            <a:ext cx="0" cy="609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p:cNvCxnSpPr>
          <p:nvPr/>
        </p:nvCxnSpPr>
        <p:spPr>
          <a:xfrm>
            <a:off x="4572000" y="2133600"/>
            <a:ext cx="3200400" cy="58189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920825391"/>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81000" y="381000"/>
            <a:ext cx="8305800" cy="12192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latin typeface="Arial" pitchFamily="34" charset="0"/>
                <a:cs typeface="Arial" pitchFamily="34" charset="0"/>
              </a:rPr>
              <a:t>3- Khéo dùng người, trọng dụng người tài</a:t>
            </a:r>
            <a:endParaRPr lang="en-US" sz="3000" b="1">
              <a:latin typeface="Arial" pitchFamily="34" charset="0"/>
              <a:cs typeface="Arial" pitchFamily="34" charset="0"/>
            </a:endParaRPr>
          </a:p>
        </p:txBody>
      </p:sp>
      <p:sp>
        <p:nvSpPr>
          <p:cNvPr id="3" name="Rounded Rectangle 2"/>
          <p:cNvSpPr/>
          <p:nvPr/>
        </p:nvSpPr>
        <p:spPr>
          <a:xfrm>
            <a:off x="381000" y="1711036"/>
            <a:ext cx="2667000" cy="47659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CC"/>
                </a:solidFill>
                <a:latin typeface="Arial" pitchFamily="34" charset="0"/>
                <a:cs typeface="Arial" pitchFamily="34" charset="0"/>
              </a:rPr>
              <a:t>Việc dùng người phải hợp lý, đúng năng lực và sở trường của họ “chớ dùng thợ mộc làm nghề thợ rèn”</a:t>
            </a:r>
            <a:endParaRPr lang="en-US" sz="2800">
              <a:solidFill>
                <a:srgbClr val="0000CC"/>
              </a:solidFill>
              <a:latin typeface="Arial" pitchFamily="34" charset="0"/>
              <a:cs typeface="Arial" pitchFamily="34" charset="0"/>
            </a:endParaRPr>
          </a:p>
        </p:txBody>
      </p:sp>
      <p:sp>
        <p:nvSpPr>
          <p:cNvPr id="5" name="Rounded Rectangle 4"/>
          <p:cNvSpPr/>
          <p:nvPr/>
        </p:nvSpPr>
        <p:spPr>
          <a:xfrm>
            <a:off x="3200400" y="1676400"/>
            <a:ext cx="2667000" cy="47659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CC"/>
                </a:solidFill>
                <a:latin typeface="Arial" pitchFamily="34" charset="0"/>
                <a:cs typeface="Arial" pitchFamily="34" charset="0"/>
              </a:rPr>
              <a:t>Dùng người không đúng công việc không chạy, làm thui chột nhân tài, có hại cho Đảng, thể hiện sự yếu kém trong công tác cán bộ</a:t>
            </a:r>
            <a:endParaRPr lang="en-US" sz="2800">
              <a:solidFill>
                <a:srgbClr val="0000CC"/>
              </a:solidFill>
              <a:latin typeface="Arial" pitchFamily="34" charset="0"/>
              <a:cs typeface="Arial" pitchFamily="34" charset="0"/>
            </a:endParaRPr>
          </a:p>
        </p:txBody>
      </p:sp>
      <p:sp>
        <p:nvSpPr>
          <p:cNvPr id="6" name="Rounded Rectangle 5"/>
          <p:cNvSpPr/>
          <p:nvPr/>
        </p:nvSpPr>
        <p:spPr>
          <a:xfrm>
            <a:off x="6019800" y="1676400"/>
            <a:ext cx="2667000" cy="47659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00CC"/>
                </a:solidFill>
                <a:latin typeface="Arial" pitchFamily="34" charset="0"/>
                <a:cs typeface="Arial" pitchFamily="34" charset="0"/>
              </a:rPr>
              <a:t>Việc trọng dụng nhân tài phải được làm thường xuyên, liên tục như “Người làm vườn vun trồng những cây cối quí báu…”</a:t>
            </a:r>
            <a:endParaRPr lang="en-US" sz="2800">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2474706623"/>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81000" y="381000"/>
            <a:ext cx="8305800" cy="14478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latin typeface="Arial" pitchFamily="34" charset="0"/>
                <a:cs typeface="Arial" pitchFamily="34" charset="0"/>
              </a:rPr>
              <a:t>4- Phong cách cách mạng, khoa học, năng động, sáng tạo</a:t>
            </a:r>
            <a:endParaRPr lang="en-US" sz="3000" b="1">
              <a:latin typeface="Arial" pitchFamily="34" charset="0"/>
              <a:cs typeface="Arial" pitchFamily="34" charset="0"/>
            </a:endParaRPr>
          </a:p>
        </p:txBody>
      </p:sp>
      <p:sp>
        <p:nvSpPr>
          <p:cNvPr id="3" name="Rounded Rectangle 2"/>
          <p:cNvSpPr/>
          <p:nvPr/>
        </p:nvSpPr>
        <p:spPr>
          <a:xfrm>
            <a:off x="381000" y="1828800"/>
            <a:ext cx="8458200" cy="129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Người lãnh đạo phải có sự thống nhất giữa tính Đảng, tính nguyên tắc cao với tính năng động, sáng tạo, sự nhạy cảm với cái mới.</a:t>
            </a:r>
            <a:endParaRPr lang="en-US" sz="2400">
              <a:solidFill>
                <a:srgbClr val="0000CC"/>
              </a:solidFill>
              <a:latin typeface="Arial" pitchFamily="34" charset="0"/>
              <a:cs typeface="Arial" pitchFamily="34" charset="0"/>
            </a:endParaRPr>
          </a:p>
        </p:txBody>
      </p:sp>
      <p:sp>
        <p:nvSpPr>
          <p:cNvPr id="4" name="Rounded Rectangle 3"/>
          <p:cNvSpPr/>
          <p:nvPr/>
        </p:nvSpPr>
        <p:spPr>
          <a:xfrm>
            <a:off x="381000" y="3581400"/>
            <a:ext cx="1981200" cy="289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“Trung với Đảng, “trung với nước, hiếu với dân” là phẩm chất chính trị cơ bản</a:t>
            </a:r>
            <a:endParaRPr lang="en-US" sz="2400">
              <a:solidFill>
                <a:srgbClr val="0000CC"/>
              </a:solidFill>
              <a:latin typeface="Arial" pitchFamily="34" charset="0"/>
              <a:cs typeface="Arial" pitchFamily="34" charset="0"/>
            </a:endParaRPr>
          </a:p>
        </p:txBody>
      </p:sp>
      <p:sp>
        <p:nvSpPr>
          <p:cNvPr id="5" name="Rounded Rectangle 4"/>
          <p:cNvSpPr/>
          <p:nvPr/>
        </p:nvSpPr>
        <p:spPr>
          <a:xfrm>
            <a:off x="2514600" y="3581400"/>
            <a:ext cx="1981200" cy="289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CC"/>
                </a:solidFill>
              </a:rPr>
              <a:t>“…G</a:t>
            </a:r>
            <a:r>
              <a:rPr lang="en-US" sz="2400" smtClean="0">
                <a:solidFill>
                  <a:srgbClr val="0000CC"/>
                </a:solidFill>
                <a:latin typeface="Arial" pitchFamily="34" charset="0"/>
                <a:cs typeface="Arial" pitchFamily="34" charset="0"/>
              </a:rPr>
              <a:t>iữ gìn kỷ luật của Đảng, thực hiện tốt đường lối, chính sách của Đảng..”</a:t>
            </a:r>
            <a:endParaRPr lang="en-US" sz="2400">
              <a:solidFill>
                <a:srgbClr val="0000CC"/>
              </a:solidFill>
              <a:latin typeface="Arial" pitchFamily="34" charset="0"/>
              <a:cs typeface="Arial" pitchFamily="34" charset="0"/>
            </a:endParaRPr>
          </a:p>
        </p:txBody>
      </p:sp>
      <p:sp>
        <p:nvSpPr>
          <p:cNvPr id="6" name="Rounded Rectangle 5"/>
          <p:cNvSpPr/>
          <p:nvPr/>
        </p:nvSpPr>
        <p:spPr>
          <a:xfrm>
            <a:off x="4724400" y="3553691"/>
            <a:ext cx="1981200" cy="289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Có sự tìm tòi sáng tạo, đề xuất được ý kiến hay để thực thi nhiệm vụ hiệu quả</a:t>
            </a:r>
            <a:endParaRPr lang="en-US" sz="2400">
              <a:solidFill>
                <a:srgbClr val="0000CC"/>
              </a:solidFill>
              <a:latin typeface="Arial" pitchFamily="34" charset="0"/>
              <a:cs typeface="Arial" pitchFamily="34" charset="0"/>
            </a:endParaRPr>
          </a:p>
        </p:txBody>
      </p:sp>
      <p:sp>
        <p:nvSpPr>
          <p:cNvPr id="7" name="Rounded Rectangle 6"/>
          <p:cNvSpPr/>
          <p:nvPr/>
        </p:nvSpPr>
        <p:spPr>
          <a:xfrm>
            <a:off x="6858000" y="3546764"/>
            <a:ext cx="1981200" cy="289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“Vừa hồng, vừa chuyên”, có đạo đức cách mạng, có tinh thần gương mẫu.</a:t>
            </a:r>
            <a:endParaRPr lang="en-US" sz="2400">
              <a:solidFill>
                <a:srgbClr val="0000CC"/>
              </a:solidFill>
              <a:latin typeface="Arial" pitchFamily="34" charset="0"/>
              <a:cs typeface="Arial" pitchFamily="34" charset="0"/>
            </a:endParaRPr>
          </a:p>
        </p:txBody>
      </p:sp>
      <p:cxnSp>
        <p:nvCxnSpPr>
          <p:cNvPr id="9" name="Straight Arrow Connector 8"/>
          <p:cNvCxnSpPr>
            <a:stCxn id="3" idx="2"/>
            <a:endCxn id="7" idx="0"/>
          </p:cNvCxnSpPr>
          <p:nvPr/>
        </p:nvCxnSpPr>
        <p:spPr>
          <a:xfrm>
            <a:off x="4610100" y="3124200"/>
            <a:ext cx="3238500" cy="4225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6" idx="0"/>
          </p:cNvCxnSpPr>
          <p:nvPr/>
        </p:nvCxnSpPr>
        <p:spPr>
          <a:xfrm>
            <a:off x="4610100" y="3124200"/>
            <a:ext cx="1104900" cy="42949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5" idx="0"/>
          </p:cNvCxnSpPr>
          <p:nvPr/>
        </p:nvCxnSpPr>
        <p:spPr>
          <a:xfrm flipH="1">
            <a:off x="3505200" y="3124200"/>
            <a:ext cx="11049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flipH="1">
            <a:off x="1371600" y="3124200"/>
            <a:ext cx="32385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29603251"/>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81000" y="381000"/>
            <a:ext cx="8305800" cy="14478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latin typeface="Arial" pitchFamily="34" charset="0"/>
                <a:cs typeface="Arial" pitchFamily="34" charset="0"/>
              </a:rPr>
              <a:t>4- Phong cách cách mạng, khoa học, năng động, sáng tạo</a:t>
            </a:r>
            <a:endParaRPr lang="en-US" sz="3000" b="1">
              <a:latin typeface="Arial" pitchFamily="34" charset="0"/>
              <a:cs typeface="Arial" pitchFamily="34" charset="0"/>
            </a:endParaRPr>
          </a:p>
        </p:txBody>
      </p:sp>
      <p:sp>
        <p:nvSpPr>
          <p:cNvPr id="3" name="Rounded Rectangle 2"/>
          <p:cNvSpPr/>
          <p:nvPr/>
        </p:nvSpPr>
        <p:spPr>
          <a:xfrm>
            <a:off x="381000" y="1828800"/>
            <a:ext cx="8458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latin typeface="Arial" pitchFamily="34" charset="0"/>
                <a:cs typeface="Arial" pitchFamily="34" charset="0"/>
              </a:rPr>
              <a:t>Tính khoa học</a:t>
            </a:r>
            <a:endParaRPr lang="en-US" sz="3200">
              <a:solidFill>
                <a:srgbClr val="0000CC"/>
              </a:solidFill>
              <a:latin typeface="Arial" pitchFamily="34" charset="0"/>
              <a:cs typeface="Arial" pitchFamily="34" charset="0"/>
            </a:endParaRPr>
          </a:p>
        </p:txBody>
      </p:sp>
      <p:sp>
        <p:nvSpPr>
          <p:cNvPr id="4" name="Rounded Rectangle 3"/>
          <p:cNvSpPr/>
          <p:nvPr/>
        </p:nvSpPr>
        <p:spPr>
          <a:xfrm>
            <a:off x="381000" y="3190009"/>
            <a:ext cx="1981200" cy="328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Phải </a:t>
            </a:r>
            <a:r>
              <a:rPr lang="en-US" sz="2400">
                <a:solidFill>
                  <a:srgbClr val="0000CC"/>
                </a:solidFill>
                <a:latin typeface="Arial" pitchFamily="34" charset="0"/>
                <a:cs typeface="Arial" pitchFamily="34" charset="0"/>
              </a:rPr>
              <a:t>được đảm bảo bằng tri thức khoa học</a:t>
            </a:r>
          </a:p>
        </p:txBody>
      </p:sp>
      <p:sp>
        <p:nvSpPr>
          <p:cNvPr id="5" name="Rounded Rectangle 4"/>
          <p:cNvSpPr/>
          <p:nvPr/>
        </p:nvSpPr>
        <p:spPr>
          <a:xfrm>
            <a:off x="2514600" y="3190009"/>
            <a:ext cx="1981200" cy="328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CC"/>
                </a:solidFill>
                <a:latin typeface="Arial" pitchFamily="34" charset="0"/>
                <a:cs typeface="Arial" pitchFamily="34" charset="0"/>
              </a:rPr>
              <a:t>Nhiệt tình cách mạng sẽ trở thành duy tâm, duy ý chí nếu thiếu tính khoa bọc</a:t>
            </a:r>
          </a:p>
        </p:txBody>
      </p:sp>
      <p:sp>
        <p:nvSpPr>
          <p:cNvPr id="6" name="Rounded Rectangle 5"/>
          <p:cNvSpPr/>
          <p:nvPr/>
        </p:nvSpPr>
        <p:spPr>
          <a:xfrm>
            <a:off x="4724400" y="3162300"/>
            <a:ext cx="1981200" cy="328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Thực tiễn cho thấy, có nhiệt tình mà thiếu tri thức khoa học </a:t>
            </a:r>
            <a:r>
              <a:rPr lang="en-US" sz="2400" smtClean="0">
                <a:solidFill>
                  <a:srgbClr val="0000CC"/>
                </a:solidFill>
                <a:latin typeface="Arial" pitchFamily="34" charset="0"/>
                <a:cs typeface="Arial" pitchFamily="34" charset="0"/>
                <a:sym typeface="Wingdings" pitchFamily="2" charset="2"/>
              </a:rPr>
              <a:t> sai lầm, khuyết điểm</a:t>
            </a:r>
            <a:endParaRPr lang="en-US" sz="2400">
              <a:solidFill>
                <a:srgbClr val="0000CC"/>
              </a:solidFill>
              <a:latin typeface="Arial" pitchFamily="34" charset="0"/>
              <a:cs typeface="Arial" pitchFamily="34" charset="0"/>
            </a:endParaRPr>
          </a:p>
        </p:txBody>
      </p:sp>
      <p:sp>
        <p:nvSpPr>
          <p:cNvPr id="7" name="Rounded Rectangle 6"/>
          <p:cNvSpPr/>
          <p:nvPr/>
        </p:nvSpPr>
        <p:spPr>
          <a:xfrm>
            <a:off x="6858000" y="3155373"/>
            <a:ext cx="1981200" cy="328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Thiếu tri thức </a:t>
            </a:r>
            <a:r>
              <a:rPr lang="en-US" sz="2400" smtClean="0">
                <a:solidFill>
                  <a:srgbClr val="0000CC"/>
                </a:solidFill>
                <a:latin typeface="Arial" pitchFamily="34" charset="0"/>
                <a:cs typeface="Arial" pitchFamily="34" charset="0"/>
                <a:sym typeface="Wingdings" pitchFamily="2" charset="2"/>
              </a:rPr>
              <a:t> thất bại, gây ra tổn thất nặng nề</a:t>
            </a:r>
            <a:endParaRPr lang="en-US" sz="2400">
              <a:solidFill>
                <a:srgbClr val="0000CC"/>
              </a:solidFill>
              <a:latin typeface="Arial" pitchFamily="34" charset="0"/>
              <a:cs typeface="Arial" pitchFamily="34" charset="0"/>
            </a:endParaRPr>
          </a:p>
        </p:txBody>
      </p:sp>
      <p:cxnSp>
        <p:nvCxnSpPr>
          <p:cNvPr id="9" name="Straight Arrow Connector 8"/>
          <p:cNvCxnSpPr>
            <a:stCxn id="3" idx="2"/>
            <a:endCxn id="7" idx="0"/>
          </p:cNvCxnSpPr>
          <p:nvPr/>
        </p:nvCxnSpPr>
        <p:spPr>
          <a:xfrm>
            <a:off x="4610100" y="2743200"/>
            <a:ext cx="3238500" cy="4121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2"/>
            <a:endCxn id="6" idx="0"/>
          </p:cNvCxnSpPr>
          <p:nvPr/>
        </p:nvCxnSpPr>
        <p:spPr>
          <a:xfrm>
            <a:off x="4610100" y="2743200"/>
            <a:ext cx="1104900" cy="419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5" idx="0"/>
          </p:cNvCxnSpPr>
          <p:nvPr/>
        </p:nvCxnSpPr>
        <p:spPr>
          <a:xfrm flipH="1">
            <a:off x="3505200" y="2743200"/>
            <a:ext cx="1104900" cy="4468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4" idx="0"/>
          </p:cNvCxnSpPr>
          <p:nvPr/>
        </p:nvCxnSpPr>
        <p:spPr>
          <a:xfrm flipH="1">
            <a:off x="1371600" y="2743200"/>
            <a:ext cx="3238500" cy="4468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29802124"/>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3505200" y="3352800"/>
            <a:ext cx="2133600" cy="1641764"/>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C000"/>
                </a:solidFill>
                <a:latin typeface="Arial" pitchFamily="34" charset="0"/>
                <a:cs typeface="Arial" pitchFamily="34" charset="0"/>
              </a:rPr>
              <a:t>TƯ TƯỞNG HỒ CHÍ MINH</a:t>
            </a:r>
            <a:endParaRPr lang="en-US" sz="2400" b="1">
              <a:solidFill>
                <a:srgbClr val="FFC000"/>
              </a:solidFill>
              <a:latin typeface="Arial" pitchFamily="34" charset="0"/>
              <a:cs typeface="Arial" pitchFamily="34" charset="0"/>
            </a:endParaRPr>
          </a:p>
        </p:txBody>
      </p:sp>
      <p:sp>
        <p:nvSpPr>
          <p:cNvPr id="4" name="Oval 3"/>
          <p:cNvSpPr/>
          <p:nvPr/>
        </p:nvSpPr>
        <p:spPr>
          <a:xfrm>
            <a:off x="297872" y="1657666"/>
            <a:ext cx="4274128" cy="13259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Arial" pitchFamily="34" charset="0"/>
                <a:cs typeface="Arial" pitchFamily="34" charset="0"/>
              </a:rPr>
              <a:t>1-</a:t>
            </a:r>
            <a:r>
              <a:rPr lang="en-US" sz="2000" b="1" dirty="0" smtClean="0">
                <a:solidFill>
                  <a:srgbClr val="008080"/>
                </a:solidFill>
                <a:latin typeface="Arial" pitchFamily="34" charset="0"/>
                <a:cs typeface="Arial" pitchFamily="34" charset="0"/>
              </a:rPr>
              <a:t>Tư </a:t>
            </a:r>
            <a:r>
              <a:rPr lang="en-US" sz="2000" b="1" dirty="0" err="1" smtClean="0">
                <a:solidFill>
                  <a:srgbClr val="008080"/>
                </a:solidFill>
                <a:latin typeface="Arial" pitchFamily="34" charset="0"/>
                <a:cs typeface="Arial" pitchFamily="34" charset="0"/>
              </a:rPr>
              <a:t>tưởng</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Hồ</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Chí</a:t>
            </a:r>
            <a:r>
              <a:rPr lang="en-US" sz="2000" b="1" dirty="0" smtClean="0">
                <a:solidFill>
                  <a:srgbClr val="008080"/>
                </a:solidFill>
                <a:latin typeface="Arial" pitchFamily="34" charset="0"/>
                <a:cs typeface="Arial" pitchFamily="34" charset="0"/>
              </a:rPr>
              <a:t> Minh </a:t>
            </a:r>
            <a:r>
              <a:rPr lang="en-US" sz="2000" b="1" dirty="0" err="1" smtClean="0">
                <a:solidFill>
                  <a:srgbClr val="008080"/>
                </a:solidFill>
                <a:latin typeface="Arial" pitchFamily="34" charset="0"/>
                <a:cs typeface="Arial" pitchFamily="34" charset="0"/>
              </a:rPr>
              <a:t>về</a:t>
            </a:r>
            <a:r>
              <a:rPr lang="en-US" sz="2000" b="1" dirty="0" smtClean="0">
                <a:solidFill>
                  <a:srgbClr val="008080"/>
                </a:solidFill>
                <a:latin typeface="Arial" pitchFamily="34" charset="0"/>
                <a:cs typeface="Arial" pitchFamily="34" charset="0"/>
              </a:rPr>
              <a:t> con </a:t>
            </a:r>
            <a:r>
              <a:rPr lang="en-US" sz="2000" b="1" dirty="0" err="1" smtClean="0">
                <a:solidFill>
                  <a:srgbClr val="008080"/>
                </a:solidFill>
                <a:latin typeface="Arial" pitchFamily="34" charset="0"/>
                <a:cs typeface="Arial" pitchFamily="34" charset="0"/>
              </a:rPr>
              <a:t>đường</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của</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cách</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mạng</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Việt</a:t>
            </a:r>
            <a:r>
              <a:rPr lang="en-US" sz="2000" b="1" dirty="0" smtClean="0">
                <a:solidFill>
                  <a:srgbClr val="008080"/>
                </a:solidFill>
                <a:latin typeface="Arial" pitchFamily="34" charset="0"/>
                <a:cs typeface="Arial" pitchFamily="34" charset="0"/>
              </a:rPr>
              <a:t> Nam</a:t>
            </a:r>
            <a:endParaRPr lang="en-US" sz="2000" b="1" dirty="0">
              <a:solidFill>
                <a:srgbClr val="008080"/>
              </a:solidFill>
              <a:latin typeface="Arial" pitchFamily="34" charset="0"/>
              <a:cs typeface="Arial" pitchFamily="34" charset="0"/>
            </a:endParaRPr>
          </a:p>
        </p:txBody>
      </p:sp>
      <p:sp>
        <p:nvSpPr>
          <p:cNvPr id="6" name="Oval 5"/>
          <p:cNvSpPr/>
          <p:nvPr/>
        </p:nvSpPr>
        <p:spPr>
          <a:xfrm>
            <a:off x="4724400" y="1657666"/>
            <a:ext cx="4114800" cy="13259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Arial" pitchFamily="34" charset="0"/>
                <a:cs typeface="Arial" pitchFamily="34" charset="0"/>
              </a:rPr>
              <a:t>2-</a:t>
            </a:r>
            <a:r>
              <a:rPr lang="en-US" sz="2000" b="1" dirty="0" smtClean="0">
                <a:solidFill>
                  <a:srgbClr val="008080"/>
                </a:solidFill>
                <a:latin typeface="Arial" pitchFamily="34" charset="0"/>
                <a:cs typeface="Arial" pitchFamily="34" charset="0"/>
              </a:rPr>
              <a:t>Tư </a:t>
            </a:r>
            <a:r>
              <a:rPr lang="en-US" sz="2000" b="1" dirty="0" err="1">
                <a:solidFill>
                  <a:srgbClr val="008080"/>
                </a:solidFill>
                <a:latin typeface="Arial" pitchFamily="34" charset="0"/>
                <a:cs typeface="Arial" pitchFamily="34" charset="0"/>
              </a:rPr>
              <a:t>tưởng</a:t>
            </a:r>
            <a:r>
              <a:rPr lang="en-US" sz="2000" b="1" dirty="0">
                <a:solidFill>
                  <a:srgbClr val="008080"/>
                </a:solidFill>
                <a:latin typeface="Arial" pitchFamily="34" charset="0"/>
                <a:cs typeface="Arial" pitchFamily="34" charset="0"/>
              </a:rPr>
              <a:t> </a:t>
            </a:r>
            <a:r>
              <a:rPr lang="en-US" sz="2000" b="1" dirty="0" err="1">
                <a:solidFill>
                  <a:srgbClr val="008080"/>
                </a:solidFill>
                <a:latin typeface="Arial" pitchFamily="34" charset="0"/>
                <a:cs typeface="Arial" pitchFamily="34" charset="0"/>
              </a:rPr>
              <a:t>Hồ</a:t>
            </a:r>
            <a:r>
              <a:rPr lang="en-US" sz="2000" b="1" dirty="0">
                <a:solidFill>
                  <a:srgbClr val="008080"/>
                </a:solidFill>
                <a:latin typeface="Arial" pitchFamily="34" charset="0"/>
                <a:cs typeface="Arial" pitchFamily="34" charset="0"/>
              </a:rPr>
              <a:t> </a:t>
            </a:r>
            <a:r>
              <a:rPr lang="en-US" sz="2000" b="1" dirty="0" err="1">
                <a:solidFill>
                  <a:srgbClr val="008080"/>
                </a:solidFill>
                <a:latin typeface="Arial" pitchFamily="34" charset="0"/>
                <a:cs typeface="Arial" pitchFamily="34" charset="0"/>
              </a:rPr>
              <a:t>Chí</a:t>
            </a:r>
            <a:r>
              <a:rPr lang="en-US" sz="2000" b="1" dirty="0">
                <a:solidFill>
                  <a:srgbClr val="008080"/>
                </a:solidFill>
                <a:latin typeface="Arial" pitchFamily="34" charset="0"/>
                <a:cs typeface="Arial" pitchFamily="34" charset="0"/>
              </a:rPr>
              <a:t> Minh </a:t>
            </a:r>
            <a:r>
              <a:rPr lang="en-US" sz="2000" b="1" dirty="0" err="1">
                <a:solidFill>
                  <a:srgbClr val="008080"/>
                </a:solidFill>
                <a:latin typeface="Arial" pitchFamily="34" charset="0"/>
                <a:cs typeface="Arial" pitchFamily="34" charset="0"/>
              </a:rPr>
              <a:t>về</a:t>
            </a:r>
            <a:r>
              <a:rPr lang="en-US" sz="2000" b="1" dirty="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xây</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dựng</a:t>
            </a:r>
            <a:r>
              <a:rPr lang="en-US" sz="2000" b="1" dirty="0" smtClean="0">
                <a:solidFill>
                  <a:srgbClr val="008080"/>
                </a:solidFill>
                <a:latin typeface="Arial" pitchFamily="34" charset="0"/>
                <a:cs typeface="Arial" pitchFamily="34" charset="0"/>
              </a:rPr>
              <a:t> CNXH ở </a:t>
            </a:r>
            <a:r>
              <a:rPr lang="en-US" sz="2000" b="1" dirty="0" err="1">
                <a:solidFill>
                  <a:srgbClr val="008080"/>
                </a:solidFill>
                <a:latin typeface="Arial" pitchFamily="34" charset="0"/>
                <a:cs typeface="Arial" pitchFamily="34" charset="0"/>
              </a:rPr>
              <a:t>Việt</a:t>
            </a:r>
            <a:r>
              <a:rPr lang="en-US" sz="2000" b="1" dirty="0">
                <a:solidFill>
                  <a:srgbClr val="008080"/>
                </a:solidFill>
                <a:latin typeface="Arial" pitchFamily="34" charset="0"/>
                <a:cs typeface="Arial" pitchFamily="34" charset="0"/>
              </a:rPr>
              <a:t> Nam</a:t>
            </a:r>
          </a:p>
        </p:txBody>
      </p:sp>
      <p:sp>
        <p:nvSpPr>
          <p:cNvPr id="8" name="Oval 7"/>
          <p:cNvSpPr/>
          <p:nvPr/>
        </p:nvSpPr>
        <p:spPr>
          <a:xfrm>
            <a:off x="76200" y="3352800"/>
            <a:ext cx="3131128" cy="16417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Arial" pitchFamily="34" charset="0"/>
                <a:cs typeface="Arial" pitchFamily="34" charset="0"/>
              </a:rPr>
              <a:t>3-</a:t>
            </a:r>
            <a:r>
              <a:rPr lang="en-US" sz="2000" b="1" dirty="0" smtClean="0">
                <a:solidFill>
                  <a:srgbClr val="008080"/>
                </a:solidFill>
                <a:latin typeface="Arial" pitchFamily="34" charset="0"/>
                <a:cs typeface="Arial" pitchFamily="34" charset="0"/>
              </a:rPr>
              <a:t>Tư </a:t>
            </a:r>
            <a:r>
              <a:rPr lang="en-US" sz="2000" b="1" dirty="0" err="1">
                <a:solidFill>
                  <a:srgbClr val="008080"/>
                </a:solidFill>
                <a:latin typeface="Arial" pitchFamily="34" charset="0"/>
                <a:cs typeface="Arial" pitchFamily="34" charset="0"/>
              </a:rPr>
              <a:t>tưởng</a:t>
            </a:r>
            <a:r>
              <a:rPr lang="en-US" sz="2000" b="1" dirty="0">
                <a:solidFill>
                  <a:srgbClr val="008080"/>
                </a:solidFill>
                <a:latin typeface="Arial" pitchFamily="34" charset="0"/>
                <a:cs typeface="Arial" pitchFamily="34" charset="0"/>
              </a:rPr>
              <a:t> </a:t>
            </a:r>
            <a:r>
              <a:rPr lang="en-US" sz="2000" b="1" dirty="0" err="1">
                <a:solidFill>
                  <a:srgbClr val="008080"/>
                </a:solidFill>
                <a:latin typeface="Arial" pitchFamily="34" charset="0"/>
                <a:cs typeface="Arial" pitchFamily="34" charset="0"/>
              </a:rPr>
              <a:t>Hồ</a:t>
            </a:r>
            <a:r>
              <a:rPr lang="en-US" sz="2000" b="1" dirty="0">
                <a:solidFill>
                  <a:srgbClr val="008080"/>
                </a:solidFill>
                <a:latin typeface="Arial" pitchFamily="34" charset="0"/>
                <a:cs typeface="Arial" pitchFamily="34" charset="0"/>
              </a:rPr>
              <a:t> </a:t>
            </a:r>
            <a:r>
              <a:rPr lang="en-US" sz="2000" b="1" dirty="0" err="1">
                <a:solidFill>
                  <a:srgbClr val="008080"/>
                </a:solidFill>
                <a:latin typeface="Arial" pitchFamily="34" charset="0"/>
                <a:cs typeface="Arial" pitchFamily="34" charset="0"/>
              </a:rPr>
              <a:t>Chí</a:t>
            </a:r>
            <a:r>
              <a:rPr lang="en-US" sz="2000" b="1" dirty="0">
                <a:solidFill>
                  <a:srgbClr val="008080"/>
                </a:solidFill>
                <a:latin typeface="Arial" pitchFamily="34" charset="0"/>
                <a:cs typeface="Arial" pitchFamily="34" charset="0"/>
              </a:rPr>
              <a:t> Minh </a:t>
            </a:r>
            <a:r>
              <a:rPr lang="en-US" sz="2000" b="1" dirty="0" err="1">
                <a:solidFill>
                  <a:srgbClr val="008080"/>
                </a:solidFill>
                <a:latin typeface="Arial" pitchFamily="34" charset="0"/>
                <a:cs typeface="Arial" pitchFamily="34" charset="0"/>
              </a:rPr>
              <a:t>về</a:t>
            </a:r>
            <a:r>
              <a:rPr lang="en-US" sz="2000" b="1" dirty="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Nhân</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dân</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và</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Đại</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đoàn</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kết</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toàn</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dân</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tộc</a:t>
            </a:r>
            <a:endParaRPr lang="en-US" sz="2000" b="1" dirty="0">
              <a:solidFill>
                <a:srgbClr val="008080"/>
              </a:solidFill>
              <a:latin typeface="Arial" pitchFamily="34" charset="0"/>
              <a:cs typeface="Arial" pitchFamily="34" charset="0"/>
            </a:endParaRPr>
          </a:p>
        </p:txBody>
      </p:sp>
      <p:sp>
        <p:nvSpPr>
          <p:cNvPr id="9" name="Oval 8"/>
          <p:cNvSpPr/>
          <p:nvPr/>
        </p:nvSpPr>
        <p:spPr>
          <a:xfrm>
            <a:off x="5936672" y="3352800"/>
            <a:ext cx="3131128" cy="16417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latin typeface="Arial" pitchFamily="34" charset="0"/>
                <a:cs typeface="Arial" pitchFamily="34" charset="0"/>
              </a:rPr>
              <a:t>4-</a:t>
            </a:r>
            <a:r>
              <a:rPr lang="en-US" sz="2000" b="1" dirty="0" smtClean="0">
                <a:solidFill>
                  <a:srgbClr val="008080"/>
                </a:solidFill>
                <a:latin typeface="Arial" pitchFamily="34" charset="0"/>
                <a:cs typeface="Arial" pitchFamily="34" charset="0"/>
              </a:rPr>
              <a:t>Tư </a:t>
            </a:r>
            <a:r>
              <a:rPr lang="en-US" sz="2000" b="1" dirty="0" err="1">
                <a:solidFill>
                  <a:srgbClr val="008080"/>
                </a:solidFill>
                <a:latin typeface="Arial" pitchFamily="34" charset="0"/>
                <a:cs typeface="Arial" pitchFamily="34" charset="0"/>
              </a:rPr>
              <a:t>tưởng</a:t>
            </a:r>
            <a:r>
              <a:rPr lang="en-US" sz="2000" b="1" dirty="0">
                <a:solidFill>
                  <a:srgbClr val="008080"/>
                </a:solidFill>
                <a:latin typeface="Arial" pitchFamily="34" charset="0"/>
                <a:cs typeface="Arial" pitchFamily="34" charset="0"/>
              </a:rPr>
              <a:t> </a:t>
            </a:r>
            <a:r>
              <a:rPr lang="en-US" sz="2000" b="1" dirty="0" err="1">
                <a:solidFill>
                  <a:srgbClr val="008080"/>
                </a:solidFill>
                <a:latin typeface="Arial" pitchFamily="34" charset="0"/>
                <a:cs typeface="Arial" pitchFamily="34" charset="0"/>
              </a:rPr>
              <a:t>Hồ</a:t>
            </a:r>
            <a:r>
              <a:rPr lang="en-US" sz="2000" b="1" dirty="0">
                <a:solidFill>
                  <a:srgbClr val="008080"/>
                </a:solidFill>
                <a:latin typeface="Arial" pitchFamily="34" charset="0"/>
                <a:cs typeface="Arial" pitchFamily="34" charset="0"/>
              </a:rPr>
              <a:t> </a:t>
            </a:r>
            <a:r>
              <a:rPr lang="en-US" sz="2000" b="1" dirty="0" err="1">
                <a:solidFill>
                  <a:srgbClr val="008080"/>
                </a:solidFill>
                <a:latin typeface="Arial" pitchFamily="34" charset="0"/>
                <a:cs typeface="Arial" pitchFamily="34" charset="0"/>
              </a:rPr>
              <a:t>Chí</a:t>
            </a:r>
            <a:r>
              <a:rPr lang="en-US" sz="2000" b="1" dirty="0">
                <a:solidFill>
                  <a:srgbClr val="008080"/>
                </a:solidFill>
                <a:latin typeface="Arial" pitchFamily="34" charset="0"/>
                <a:cs typeface="Arial" pitchFamily="34" charset="0"/>
              </a:rPr>
              <a:t> Minh </a:t>
            </a:r>
            <a:r>
              <a:rPr lang="en-US" sz="2000" b="1" dirty="0" err="1">
                <a:solidFill>
                  <a:srgbClr val="008080"/>
                </a:solidFill>
                <a:latin typeface="Arial" pitchFamily="34" charset="0"/>
                <a:cs typeface="Arial" pitchFamily="34" charset="0"/>
              </a:rPr>
              <a:t>về</a:t>
            </a:r>
            <a:r>
              <a:rPr lang="en-US" sz="2000" b="1" dirty="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xây</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dựng</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văn</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hóa</a:t>
            </a:r>
            <a:r>
              <a:rPr lang="en-US" sz="2000" b="1" dirty="0" smtClean="0">
                <a:solidFill>
                  <a:srgbClr val="008080"/>
                </a:solidFill>
                <a:latin typeface="Arial" pitchFamily="34" charset="0"/>
                <a:cs typeface="Arial" pitchFamily="34" charset="0"/>
              </a:rPr>
              <a:t> </a:t>
            </a:r>
            <a:r>
              <a:rPr lang="en-US" sz="2000" b="1" dirty="0" err="1" smtClean="0">
                <a:solidFill>
                  <a:srgbClr val="008080"/>
                </a:solidFill>
                <a:latin typeface="Arial" pitchFamily="34" charset="0"/>
                <a:cs typeface="Arial" pitchFamily="34" charset="0"/>
              </a:rPr>
              <a:t>và</a:t>
            </a:r>
            <a:r>
              <a:rPr lang="en-US" sz="2000" b="1" dirty="0" smtClean="0">
                <a:solidFill>
                  <a:srgbClr val="008080"/>
                </a:solidFill>
                <a:latin typeface="Arial" pitchFamily="34" charset="0"/>
                <a:cs typeface="Arial" pitchFamily="34" charset="0"/>
              </a:rPr>
              <a:t> con </a:t>
            </a:r>
            <a:r>
              <a:rPr lang="en-US" sz="2000" b="1" dirty="0" err="1" smtClean="0">
                <a:solidFill>
                  <a:srgbClr val="008080"/>
                </a:solidFill>
                <a:latin typeface="Arial" pitchFamily="34" charset="0"/>
                <a:cs typeface="Arial" pitchFamily="34" charset="0"/>
              </a:rPr>
              <a:t>người</a:t>
            </a:r>
            <a:endParaRPr lang="en-US" sz="2000" b="1" dirty="0">
              <a:solidFill>
                <a:srgbClr val="008080"/>
              </a:solidFill>
              <a:latin typeface="Arial" pitchFamily="34" charset="0"/>
              <a:cs typeface="Arial" pitchFamily="34" charset="0"/>
            </a:endParaRPr>
          </a:p>
        </p:txBody>
      </p:sp>
      <p:sp>
        <p:nvSpPr>
          <p:cNvPr id="10" name="Oval 9"/>
          <p:cNvSpPr/>
          <p:nvPr/>
        </p:nvSpPr>
        <p:spPr>
          <a:xfrm>
            <a:off x="4959928" y="5257800"/>
            <a:ext cx="3879272" cy="13259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latin typeface="Arial" pitchFamily="34" charset="0"/>
                <a:cs typeface="Arial" pitchFamily="34" charset="0"/>
              </a:rPr>
              <a:t>6-</a:t>
            </a:r>
            <a:r>
              <a:rPr lang="en-US" sz="2000" b="1" smtClean="0">
                <a:solidFill>
                  <a:srgbClr val="008080"/>
                </a:solidFill>
                <a:latin typeface="Arial" pitchFamily="34" charset="0"/>
                <a:cs typeface="Arial" pitchFamily="34" charset="0"/>
              </a:rPr>
              <a:t>Tư </a:t>
            </a:r>
            <a:r>
              <a:rPr lang="en-US" sz="2000" b="1">
                <a:solidFill>
                  <a:srgbClr val="008080"/>
                </a:solidFill>
                <a:latin typeface="Arial" pitchFamily="34" charset="0"/>
                <a:cs typeface="Arial" pitchFamily="34" charset="0"/>
              </a:rPr>
              <a:t>tưởng Hồ Chí Minh về </a:t>
            </a:r>
            <a:r>
              <a:rPr lang="en-US" sz="2000" b="1" smtClean="0">
                <a:solidFill>
                  <a:srgbClr val="008080"/>
                </a:solidFill>
                <a:latin typeface="Arial" pitchFamily="34" charset="0"/>
                <a:cs typeface="Arial" pitchFamily="34" charset="0"/>
              </a:rPr>
              <a:t>xây dựng Đảng</a:t>
            </a:r>
            <a:endParaRPr lang="en-US" sz="2000" b="1">
              <a:solidFill>
                <a:srgbClr val="008080"/>
              </a:solidFill>
              <a:latin typeface="Arial" pitchFamily="34" charset="0"/>
              <a:cs typeface="Arial" pitchFamily="34" charset="0"/>
            </a:endParaRPr>
          </a:p>
        </p:txBody>
      </p:sp>
      <p:sp>
        <p:nvSpPr>
          <p:cNvPr id="15" name="Oval 14"/>
          <p:cNvSpPr/>
          <p:nvPr/>
        </p:nvSpPr>
        <p:spPr>
          <a:xfrm>
            <a:off x="297872" y="5257800"/>
            <a:ext cx="3893128" cy="13259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latin typeface="Arial" pitchFamily="34" charset="0"/>
                <a:cs typeface="Arial" pitchFamily="34" charset="0"/>
              </a:rPr>
              <a:t>5-</a:t>
            </a:r>
            <a:r>
              <a:rPr lang="en-US" b="1" dirty="0" smtClean="0">
                <a:solidFill>
                  <a:srgbClr val="008080"/>
                </a:solidFill>
                <a:latin typeface="Arial" pitchFamily="34" charset="0"/>
                <a:cs typeface="Arial" pitchFamily="34" charset="0"/>
              </a:rPr>
              <a:t>Tư </a:t>
            </a:r>
            <a:r>
              <a:rPr lang="en-US" b="1" dirty="0" err="1">
                <a:solidFill>
                  <a:srgbClr val="008080"/>
                </a:solidFill>
                <a:latin typeface="Arial" pitchFamily="34" charset="0"/>
                <a:cs typeface="Arial" pitchFamily="34" charset="0"/>
              </a:rPr>
              <a:t>tưởng</a:t>
            </a:r>
            <a:r>
              <a:rPr lang="en-US" b="1" dirty="0">
                <a:solidFill>
                  <a:srgbClr val="008080"/>
                </a:solidFill>
                <a:latin typeface="Arial" pitchFamily="34" charset="0"/>
                <a:cs typeface="Arial" pitchFamily="34" charset="0"/>
              </a:rPr>
              <a:t> </a:t>
            </a:r>
            <a:r>
              <a:rPr lang="en-US" b="1" dirty="0" err="1">
                <a:solidFill>
                  <a:srgbClr val="008080"/>
                </a:solidFill>
                <a:latin typeface="Arial" pitchFamily="34" charset="0"/>
                <a:cs typeface="Arial" pitchFamily="34" charset="0"/>
              </a:rPr>
              <a:t>Hồ</a:t>
            </a:r>
            <a:r>
              <a:rPr lang="en-US" b="1" dirty="0">
                <a:solidFill>
                  <a:srgbClr val="008080"/>
                </a:solidFill>
                <a:latin typeface="Arial" pitchFamily="34" charset="0"/>
                <a:cs typeface="Arial" pitchFamily="34" charset="0"/>
              </a:rPr>
              <a:t> </a:t>
            </a:r>
            <a:r>
              <a:rPr lang="en-US" b="1" dirty="0" err="1">
                <a:solidFill>
                  <a:srgbClr val="008080"/>
                </a:solidFill>
                <a:latin typeface="Arial" pitchFamily="34" charset="0"/>
                <a:cs typeface="Arial" pitchFamily="34" charset="0"/>
              </a:rPr>
              <a:t>Chí</a:t>
            </a:r>
            <a:r>
              <a:rPr lang="en-US" b="1" dirty="0">
                <a:solidFill>
                  <a:srgbClr val="008080"/>
                </a:solidFill>
                <a:latin typeface="Arial" pitchFamily="34" charset="0"/>
                <a:cs typeface="Arial" pitchFamily="34" charset="0"/>
              </a:rPr>
              <a:t> Minh </a:t>
            </a:r>
            <a:r>
              <a:rPr lang="en-US" b="1" dirty="0" err="1">
                <a:solidFill>
                  <a:srgbClr val="008080"/>
                </a:solidFill>
                <a:latin typeface="Arial" pitchFamily="34" charset="0"/>
                <a:cs typeface="Arial" pitchFamily="34" charset="0"/>
              </a:rPr>
              <a:t>về</a:t>
            </a:r>
            <a:r>
              <a:rPr lang="en-US" b="1" dirty="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phát</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huy</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dân</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chủ</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xây</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dựng</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Nhà</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nước</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pháp</a:t>
            </a:r>
            <a:r>
              <a:rPr lang="en-US" b="1" dirty="0" smtClean="0">
                <a:solidFill>
                  <a:srgbClr val="008080"/>
                </a:solidFill>
                <a:latin typeface="Arial" pitchFamily="34" charset="0"/>
                <a:cs typeface="Arial" pitchFamily="34" charset="0"/>
              </a:rPr>
              <a:t> </a:t>
            </a:r>
            <a:r>
              <a:rPr lang="en-US" b="1" dirty="0" err="1" smtClean="0">
                <a:solidFill>
                  <a:srgbClr val="008080"/>
                </a:solidFill>
                <a:latin typeface="Arial" pitchFamily="34" charset="0"/>
                <a:cs typeface="Arial" pitchFamily="34" charset="0"/>
              </a:rPr>
              <a:t>quyền</a:t>
            </a:r>
            <a:endParaRPr lang="en-US" b="1" dirty="0">
              <a:solidFill>
                <a:srgbClr val="008080"/>
              </a:solidFill>
              <a:latin typeface="Arial" pitchFamily="34" charset="0"/>
              <a:cs typeface="Arial" pitchFamily="34" charset="0"/>
            </a:endParaRPr>
          </a:p>
        </p:txBody>
      </p:sp>
      <p:cxnSp>
        <p:nvCxnSpPr>
          <p:cNvPr id="16" name="Straight Arrow Connector 15"/>
          <p:cNvCxnSpPr/>
          <p:nvPr/>
        </p:nvCxnSpPr>
        <p:spPr>
          <a:xfrm flipH="1" flipV="1">
            <a:off x="2168236" y="2971800"/>
            <a:ext cx="1717964" cy="36919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257800" y="2983606"/>
            <a:ext cx="1828800" cy="36919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2"/>
          </p:cNvCxnSpPr>
          <p:nvPr/>
        </p:nvCxnSpPr>
        <p:spPr>
          <a:xfrm>
            <a:off x="5638800" y="4173682"/>
            <a:ext cx="297872" cy="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3"/>
            <a:endCxn id="8" idx="6"/>
          </p:cNvCxnSpPr>
          <p:nvPr/>
        </p:nvCxnSpPr>
        <p:spPr>
          <a:xfrm flipH="1">
            <a:off x="3207328" y="4173682"/>
            <a:ext cx="297872" cy="0"/>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2"/>
          </p:cNvCxnSpPr>
          <p:nvPr/>
        </p:nvCxnSpPr>
        <p:spPr>
          <a:xfrm flipH="1">
            <a:off x="2244436" y="4994564"/>
            <a:ext cx="1671205" cy="263236"/>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 idx="1"/>
          </p:cNvCxnSpPr>
          <p:nvPr/>
        </p:nvCxnSpPr>
        <p:spPr>
          <a:xfrm>
            <a:off x="5228359" y="4994564"/>
            <a:ext cx="1858241" cy="263236"/>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6901" y="304800"/>
            <a:ext cx="8512299"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NHỮNG NỘI DUNG CƠ BẢN CỦA TƯ TƯỞNG, ĐẠO ĐỨC, PHONG CÁCH HỒ CHÍ MINH.</a:t>
            </a:r>
          </a:p>
          <a:p>
            <a:pPr algn="just"/>
            <a:r>
              <a:rPr lang="en-US" sz="2400" b="1" dirty="0">
                <a:solidFill>
                  <a:srgbClr val="FF0000"/>
                </a:solidFill>
                <a:latin typeface="Arial" pitchFamily="34" charset="0"/>
                <a:cs typeface="Arial" pitchFamily="34" charset="0"/>
              </a:rPr>
              <a:t>1- </a:t>
            </a:r>
            <a:r>
              <a:rPr lang="en-US" sz="2400" b="1" dirty="0" err="1">
                <a:solidFill>
                  <a:srgbClr val="FF0000"/>
                </a:solidFill>
                <a:latin typeface="Arial" pitchFamily="34" charset="0"/>
                <a:cs typeface="Arial" pitchFamily="34" charset="0"/>
              </a:rPr>
              <a:t>Những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nội</a:t>
            </a:r>
            <a:r>
              <a:rPr lang="en-US" sz="2400" b="1" dirty="0">
                <a:solidFill>
                  <a:srgbClr val="FF0000"/>
                </a:solidFill>
                <a:latin typeface="Arial" pitchFamily="34" charset="0"/>
                <a:cs typeface="Arial" pitchFamily="34" charset="0"/>
              </a:rPr>
              <a:t> dung </a:t>
            </a:r>
            <a:r>
              <a:rPr lang="en-US" sz="2400" b="1" dirty="0" err="1">
                <a:solidFill>
                  <a:srgbClr val="FF0000"/>
                </a:solidFill>
                <a:latin typeface="Arial" pitchFamily="34" charset="0"/>
                <a:cs typeface="Arial" pitchFamily="34" charset="0"/>
              </a:rPr>
              <a:t>cơ</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bản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về</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tư</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tưởng</a:t>
            </a:r>
            <a:r>
              <a:rPr lang="en-US" sz="2400" b="1" dirty="0">
                <a:solidFill>
                  <a:srgbClr val="FF0000"/>
                </a:solidFill>
                <a:latin typeface="Arial" pitchFamily="34" charset="0"/>
                <a:cs typeface="Arial" pitchFamily="34" charset="0"/>
              </a:rPr>
              <a:t>.</a:t>
            </a:r>
          </a:p>
        </p:txBody>
      </p:sp>
    </p:spTree>
    <p:extLst>
      <p:ext uri="{BB962C8B-B14F-4D97-AF65-F5344CB8AC3E}">
        <p14:creationId xmlns="" xmlns:p14="http://schemas.microsoft.com/office/powerpoint/2010/main" val="3749104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381000" y="381000"/>
            <a:ext cx="8305800" cy="1447800"/>
          </a:xfrm>
          <a:prstGeom prst="down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smtClean="0">
                <a:latin typeface="Arial" pitchFamily="34" charset="0"/>
                <a:cs typeface="Arial" pitchFamily="34" charset="0"/>
              </a:rPr>
              <a:t>4- Phong cách cách mạng, khoa học, năng động, sáng tạo</a:t>
            </a:r>
            <a:endParaRPr lang="en-US" sz="3000" b="1">
              <a:latin typeface="Arial" pitchFamily="34" charset="0"/>
              <a:cs typeface="Arial" pitchFamily="34" charset="0"/>
            </a:endParaRPr>
          </a:p>
        </p:txBody>
      </p:sp>
      <p:sp>
        <p:nvSpPr>
          <p:cNvPr id="3" name="Rounded Rectangle 2"/>
          <p:cNvSpPr/>
          <p:nvPr/>
        </p:nvSpPr>
        <p:spPr>
          <a:xfrm>
            <a:off x="381000" y="1828800"/>
            <a:ext cx="8458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CC"/>
                </a:solidFill>
                <a:latin typeface="Arial" pitchFamily="34" charset="0"/>
                <a:cs typeface="Arial" pitchFamily="34" charset="0"/>
              </a:rPr>
              <a:t>Gắn lý luận với thực tiễn</a:t>
            </a:r>
            <a:endParaRPr lang="en-US" sz="3200">
              <a:solidFill>
                <a:srgbClr val="0000CC"/>
              </a:solidFill>
              <a:latin typeface="Arial" pitchFamily="34" charset="0"/>
              <a:cs typeface="Arial" pitchFamily="34" charset="0"/>
            </a:endParaRPr>
          </a:p>
        </p:txBody>
      </p:sp>
      <p:sp>
        <p:nvSpPr>
          <p:cNvPr id="4" name="Rounded Rectangle 3"/>
          <p:cNvSpPr/>
          <p:nvPr/>
        </p:nvSpPr>
        <p:spPr>
          <a:xfrm>
            <a:off x="381000" y="3190009"/>
            <a:ext cx="2724150" cy="328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“Thực tiễn không có lý luận hướng dẫn thì thành thực tiễn mù quáng. Lý luận mà không liên hệ thực tiễn là lý luận suông”</a:t>
            </a:r>
            <a:endParaRPr lang="en-US" sz="2400">
              <a:solidFill>
                <a:srgbClr val="0000CC"/>
              </a:solidFill>
              <a:latin typeface="Arial" pitchFamily="34" charset="0"/>
              <a:cs typeface="Arial" pitchFamily="34" charset="0"/>
            </a:endParaRPr>
          </a:p>
        </p:txBody>
      </p:sp>
      <p:sp>
        <p:nvSpPr>
          <p:cNvPr id="6" name="Rounded Rectangle 5"/>
          <p:cNvSpPr/>
          <p:nvPr/>
        </p:nvSpPr>
        <p:spPr>
          <a:xfrm>
            <a:off x="3257550" y="3169227"/>
            <a:ext cx="2686050" cy="328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Mọi chủ trương, đường lối của Đảng phải xuất phát từ tình hình cụ thể, giải thích cho quần chúng hiểu và thực hiện</a:t>
            </a:r>
            <a:endParaRPr lang="en-US" sz="2400">
              <a:solidFill>
                <a:srgbClr val="0000CC"/>
              </a:solidFill>
              <a:latin typeface="Arial" pitchFamily="34" charset="0"/>
              <a:cs typeface="Arial" pitchFamily="34" charset="0"/>
            </a:endParaRPr>
          </a:p>
        </p:txBody>
      </p:sp>
      <p:sp>
        <p:nvSpPr>
          <p:cNvPr id="7" name="Rounded Rectangle 6"/>
          <p:cNvSpPr/>
          <p:nvPr/>
        </p:nvSpPr>
        <p:spPr>
          <a:xfrm>
            <a:off x="6096000" y="3155373"/>
            <a:ext cx="2743200" cy="32869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Tùy hoàn cảnh cụ thể, có thể sử dụng nhiều hình thức, biện pháp khác nhau. Tuy nhiên cần có sự vững vàng trong những vấn đề “bất biến”</a:t>
            </a:r>
            <a:endParaRPr lang="en-US" sz="2400">
              <a:solidFill>
                <a:srgbClr val="0000CC"/>
              </a:solidFill>
              <a:latin typeface="Arial" pitchFamily="34" charset="0"/>
              <a:cs typeface="Arial" pitchFamily="34" charset="0"/>
            </a:endParaRPr>
          </a:p>
        </p:txBody>
      </p:sp>
      <p:cxnSp>
        <p:nvCxnSpPr>
          <p:cNvPr id="9" name="Straight Arrow Connector 8"/>
          <p:cNvCxnSpPr>
            <a:endCxn id="7" idx="0"/>
          </p:cNvCxnSpPr>
          <p:nvPr/>
        </p:nvCxnSpPr>
        <p:spPr>
          <a:xfrm>
            <a:off x="4524375" y="2743200"/>
            <a:ext cx="2943225" cy="4121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 idx="0"/>
          </p:cNvCxnSpPr>
          <p:nvPr/>
        </p:nvCxnSpPr>
        <p:spPr>
          <a:xfrm>
            <a:off x="4600575" y="2743200"/>
            <a:ext cx="0" cy="4260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4" idx="0"/>
          </p:cNvCxnSpPr>
          <p:nvPr/>
        </p:nvCxnSpPr>
        <p:spPr>
          <a:xfrm flipH="1">
            <a:off x="1743075" y="2743200"/>
            <a:ext cx="2781300" cy="44680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6700180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57200"/>
            <a:ext cx="8305800" cy="1295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smtClean="0">
                <a:solidFill>
                  <a:srgbClr val="FFFF00"/>
                </a:solidFill>
                <a:latin typeface="Arial" pitchFamily="34" charset="0"/>
                <a:cs typeface="Arial" pitchFamily="34" charset="0"/>
              </a:rPr>
              <a:t>III- ĐẨY MẠNH HỌC TẬP VÀ LÀM THEO PHONG CÁCH LÀM VIỆC, PHONG CÁCH LÃNH ĐẠO CỦA CHỦ TỊCH HỒ CHÍ MINH</a:t>
            </a:r>
            <a:endParaRPr lang="en-US" sz="2600" b="1">
              <a:solidFill>
                <a:srgbClr val="FFFF00"/>
              </a:solidFill>
              <a:latin typeface="Arial" pitchFamily="34" charset="0"/>
              <a:cs typeface="Arial" pitchFamily="34" charset="0"/>
            </a:endParaRPr>
          </a:p>
        </p:txBody>
      </p:sp>
      <p:sp>
        <p:nvSpPr>
          <p:cNvPr id="3" name="Rounded Rectangle 2"/>
          <p:cNvSpPr/>
          <p:nvPr/>
        </p:nvSpPr>
        <p:spPr>
          <a:xfrm>
            <a:off x="381000" y="2133600"/>
            <a:ext cx="8305800" cy="213360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latin typeface="Arial" pitchFamily="34" charset="0"/>
                <a:cs typeface="Arial" pitchFamily="34" charset="0"/>
              </a:rPr>
              <a:t>1- Tăng cường giáo dục, rèn luyện, xây dựng phong cách làm việc, phong cách lãnh đạo trong cán bộ, đảng viên, nhất là người đứng đầu các cấp, các ngành</a:t>
            </a:r>
            <a:endParaRPr lang="en-US" sz="2800" b="1">
              <a:latin typeface="Arial" pitchFamily="34" charset="0"/>
              <a:cs typeface="Arial" pitchFamily="34" charset="0"/>
            </a:endParaRPr>
          </a:p>
        </p:txBody>
      </p:sp>
      <p:sp>
        <p:nvSpPr>
          <p:cNvPr id="6" name="Rounded Rectangle 5"/>
          <p:cNvSpPr/>
          <p:nvPr/>
        </p:nvSpPr>
        <p:spPr>
          <a:xfrm>
            <a:off x="464127" y="4800600"/>
            <a:ext cx="8305800" cy="144780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latin typeface="Arial" pitchFamily="34" charset="0"/>
                <a:cs typeface="Arial" pitchFamily="34" charset="0"/>
              </a:rPr>
              <a:t>2- Giữ vững các nguyên tắc “tập trung dân chủ”, “tập thể lãnh đạo, cá nhân phụ trách”.</a:t>
            </a:r>
            <a:endParaRPr lang="en-US" sz="2800" b="1">
              <a:latin typeface="Arial" pitchFamily="34" charset="0"/>
              <a:cs typeface="Arial" pitchFamily="34" charset="0"/>
            </a:endParaRPr>
          </a:p>
        </p:txBody>
      </p:sp>
    </p:spTree>
    <p:extLst>
      <p:ext uri="{BB962C8B-B14F-4D97-AF65-F5344CB8AC3E}">
        <p14:creationId xmlns="" xmlns:p14="http://schemas.microsoft.com/office/powerpoint/2010/main" val="38757167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4127" y="2895600"/>
            <a:ext cx="8305800" cy="129540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latin typeface="Arial" pitchFamily="34" charset="0"/>
                <a:cs typeface="Arial" pitchFamily="34" charset="0"/>
              </a:rPr>
              <a:t>4- Xây dựng các quy định về đạo đức công vụ, phong cách làm việc, phong cách lãnh đạo.</a:t>
            </a:r>
            <a:endParaRPr lang="en-US" sz="2800" b="1">
              <a:latin typeface="Arial" pitchFamily="34" charset="0"/>
              <a:cs typeface="Arial" pitchFamily="34" charset="0"/>
            </a:endParaRPr>
          </a:p>
        </p:txBody>
      </p:sp>
      <p:sp>
        <p:nvSpPr>
          <p:cNvPr id="9" name="Rounded Rectangle 8"/>
          <p:cNvSpPr/>
          <p:nvPr/>
        </p:nvSpPr>
        <p:spPr>
          <a:xfrm>
            <a:off x="381000" y="4800600"/>
            <a:ext cx="8305800" cy="129540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latin typeface="Arial" pitchFamily="34" charset="0"/>
                <a:cs typeface="Arial" pitchFamily="34" charset="0"/>
              </a:rPr>
              <a:t>5- Tăng cường công tác kiểm tra, giám sát.</a:t>
            </a:r>
            <a:endParaRPr lang="en-US" sz="2800" b="1">
              <a:latin typeface="Arial" pitchFamily="34" charset="0"/>
              <a:cs typeface="Arial" pitchFamily="34" charset="0"/>
            </a:endParaRPr>
          </a:p>
        </p:txBody>
      </p:sp>
      <p:sp>
        <p:nvSpPr>
          <p:cNvPr id="10" name="Rounded Rectangle 9"/>
          <p:cNvSpPr/>
          <p:nvPr/>
        </p:nvSpPr>
        <p:spPr>
          <a:xfrm>
            <a:off x="464127" y="609600"/>
            <a:ext cx="8305800" cy="114300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smtClean="0">
                <a:latin typeface="Arial" pitchFamily="34" charset="0"/>
                <a:cs typeface="Arial" pitchFamily="34" charset="0"/>
              </a:rPr>
              <a:t>3- Tăng cường công tác quản lý cán bộ, đảng viên.</a:t>
            </a:r>
            <a:endParaRPr lang="en-US" sz="2800" b="1">
              <a:latin typeface="Arial" pitchFamily="34" charset="0"/>
              <a:cs typeface="Arial" pitchFamily="34" charset="0"/>
            </a:endParaRPr>
          </a:p>
        </p:txBody>
      </p:sp>
    </p:spTree>
    <p:extLst>
      <p:ext uri="{BB962C8B-B14F-4D97-AF65-F5344CB8AC3E}">
        <p14:creationId xmlns="" xmlns:p14="http://schemas.microsoft.com/office/powerpoint/2010/main" val="3716850309"/>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WordArt 4"/>
          <p:cNvSpPr>
            <a:spLocks noChangeArrowheads="1" noChangeShapeType="1" noTextEdit="1"/>
          </p:cNvSpPr>
          <p:nvPr/>
        </p:nvSpPr>
        <p:spPr bwMode="gray">
          <a:xfrm>
            <a:off x="1905000" y="4419600"/>
            <a:ext cx="5562600" cy="762000"/>
          </a:xfrm>
          <a:prstGeom prst="rect">
            <a:avLst/>
          </a:prstGeom>
        </p:spPr>
        <p:txBody>
          <a:bodyPr wrap="none" fromWordArt="1">
            <a:prstTxWarp prst="textDeflate">
              <a:avLst>
                <a:gd name="adj" fmla="val 0"/>
              </a:avLst>
            </a:prstTxWarp>
          </a:bodyPr>
          <a:lstStyle/>
          <a:p>
            <a:pPr algn="ctr"/>
            <a:r>
              <a:rPr lang="vi-VN" sz="3600" b="1" kern="10">
                <a:ln w="19050">
                  <a:solidFill>
                    <a:schemeClr val="bg1"/>
                  </a:solidFill>
                  <a:round/>
                  <a:headEnd/>
                  <a:tailEnd/>
                </a:ln>
                <a:gradFill rotWithShape="1">
                  <a:gsLst>
                    <a:gs pos="0">
                      <a:schemeClr val="accent1"/>
                    </a:gs>
                    <a:gs pos="100000">
                      <a:schemeClr val="hlink"/>
                    </a:gs>
                  </a:gsLst>
                  <a:lin ang="0" scaled="1"/>
                </a:gradFill>
                <a:effectLst>
                  <a:outerShdw dist="63500" dir="2212194" algn="ctr" rotWithShape="0">
                    <a:schemeClr val="tx1">
                      <a:alpha val="50000"/>
                    </a:schemeClr>
                  </a:outerShdw>
                </a:effectLst>
                <a:latin typeface="Arial"/>
                <a:cs typeface="Arial"/>
              </a:rPr>
              <a:t>Xin cám ơn !</a:t>
            </a:r>
            <a:endParaRPr lang="en-US" sz="3600" b="1" kern="10">
              <a:ln w="19050">
                <a:solidFill>
                  <a:schemeClr val="bg1"/>
                </a:solidFill>
                <a:round/>
                <a:headEnd/>
                <a:tailEnd/>
              </a:ln>
              <a:gradFill rotWithShape="1">
                <a:gsLst>
                  <a:gs pos="0">
                    <a:schemeClr val="accent1"/>
                  </a:gs>
                  <a:gs pos="100000">
                    <a:schemeClr val="hlink"/>
                  </a:gs>
                </a:gsLst>
                <a:lin ang="0" scaled="1"/>
              </a:gradFill>
              <a:effectLst>
                <a:outerShdw dist="63500" dir="2212194" algn="ctr" rotWithShape="0">
                  <a:schemeClr val="tx1">
                    <a:alpha val="50000"/>
                  </a:schemeClr>
                </a:outerShdw>
              </a:effectLst>
              <a:latin typeface="Arial"/>
              <a:cs typeface="Arial"/>
            </a:endParaRPr>
          </a:p>
        </p:txBody>
      </p:sp>
      <p:pic>
        <p:nvPicPr>
          <p:cNvPr id="91139" name="Picture 8" descr="Nature34"/>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533400"/>
            <a:ext cx="43053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1140" name="Picture 10" descr="Nature39"/>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4686300" y="533400"/>
            <a:ext cx="40005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ppt_w</p:attrName>
                                        </p:attrNameLst>
                                      </p:cBhvr>
                                      <p:tavLst>
                                        <p:tav tm="0">
                                          <p:val>
                                            <p:fltVal val="0"/>
                                          </p:val>
                                        </p:tav>
                                        <p:tav tm="100000">
                                          <p:val>
                                            <p:strVal val="#ppt_w"/>
                                          </p:val>
                                        </p:tav>
                                      </p:tavLst>
                                    </p:anim>
                                    <p:anim calcmode="lin" valueType="num">
                                      <p:cBhvr>
                                        <p:cTn id="8" dur="500" fill="hold"/>
                                        <p:tgtEl>
                                          <p:spTgt spid="88068"/>
                                        </p:tgtEl>
                                        <p:attrNameLst>
                                          <p:attrName>ppt_h</p:attrName>
                                        </p:attrNameLst>
                                      </p:cBhvr>
                                      <p:tavLst>
                                        <p:tav tm="0">
                                          <p:val>
                                            <p:fltVal val="0"/>
                                          </p:val>
                                        </p:tav>
                                        <p:tav tm="100000">
                                          <p:val>
                                            <p:strVal val="#ppt_h"/>
                                          </p:val>
                                        </p:tav>
                                      </p:tavLst>
                                    </p:anim>
                                    <p:animEffect transition="in" filter="fade">
                                      <p:cBhvr>
                                        <p:cTn id="9"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6858000"/>
          </a:xfrm>
          <a:solidFill>
            <a:srgbClr val="CC3300"/>
          </a:solidFill>
        </p:spPr>
        <p:txBody>
          <a:bodyPr>
            <a:normAutofit fontScale="90000"/>
          </a:bodyPr>
          <a:lstStyle/>
          <a:p>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endParaRPr lang="en-US" sz="4000"/>
          </a:p>
        </p:txBody>
      </p:sp>
      <p:sp>
        <p:nvSpPr>
          <p:cNvPr id="118789" name="Text Box 5"/>
          <p:cNvSpPr txBox="1">
            <a:spLocks noChangeArrowheads="1"/>
          </p:cNvSpPr>
          <p:nvPr/>
        </p:nvSpPr>
        <p:spPr bwMode="auto">
          <a:xfrm>
            <a:off x="3581400" y="606425"/>
            <a:ext cx="5562600" cy="1679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a:solidFill>
                  <a:schemeClr val="bg1"/>
                </a:solidFill>
              </a:rPr>
              <a:t>"Sáng ra bờ suối, tối vào hang, </a:t>
            </a:r>
            <a:br>
              <a:rPr lang="en-US" sz="2600">
                <a:solidFill>
                  <a:schemeClr val="bg1"/>
                </a:solidFill>
              </a:rPr>
            </a:br>
            <a:r>
              <a:rPr lang="en-US" sz="2600">
                <a:solidFill>
                  <a:schemeClr val="bg1"/>
                </a:solidFill>
              </a:rPr>
              <a:t>Cháo bẹ rau măng vẫn sẵn sàng </a:t>
            </a:r>
            <a:br>
              <a:rPr lang="en-US" sz="2600">
                <a:solidFill>
                  <a:schemeClr val="bg1"/>
                </a:solidFill>
              </a:rPr>
            </a:br>
            <a:r>
              <a:rPr lang="en-US" sz="2600">
                <a:solidFill>
                  <a:schemeClr val="bg1"/>
                </a:solidFill>
              </a:rPr>
              <a:t>Bàn đá chông chênh dịch sử Đảng, </a:t>
            </a:r>
            <a:br>
              <a:rPr lang="en-US" sz="2600">
                <a:solidFill>
                  <a:schemeClr val="bg1"/>
                </a:solidFill>
              </a:rPr>
            </a:br>
            <a:r>
              <a:rPr lang="en-US" sz="2600">
                <a:solidFill>
                  <a:schemeClr val="bg1"/>
                </a:solidFill>
              </a:rPr>
              <a:t>Cuộc đời cách mạng thật là sang."</a:t>
            </a:r>
            <a:r>
              <a:rPr lang="en-US" sz="2400">
                <a:solidFill>
                  <a:schemeClr val="bg1"/>
                </a:solidFill>
              </a:rPr>
              <a:t> </a:t>
            </a:r>
          </a:p>
        </p:txBody>
      </p:sp>
      <p:sp>
        <p:nvSpPr>
          <p:cNvPr id="118790" name="Text Box 6"/>
          <p:cNvSpPr txBox="1">
            <a:spLocks noChangeArrowheads="1"/>
          </p:cNvSpPr>
          <p:nvPr/>
        </p:nvSpPr>
        <p:spPr bwMode="auto">
          <a:xfrm>
            <a:off x="3733800" y="2819400"/>
            <a:ext cx="5334000" cy="3925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rPr>
              <a:t>Nhà gác đơn sơ, một góc vườn</a:t>
            </a:r>
            <a:br>
              <a:rPr lang="en-US" sz="2400">
                <a:solidFill>
                  <a:schemeClr val="bg1"/>
                </a:solidFill>
              </a:rPr>
            </a:br>
            <a:r>
              <a:rPr lang="en-US" sz="2400">
                <a:solidFill>
                  <a:schemeClr val="bg1"/>
                </a:solidFill>
              </a:rPr>
              <a:t>Gỗ thường mộc mạc, chẳng mùi sơn</a:t>
            </a:r>
            <a:br>
              <a:rPr lang="en-US" sz="2400">
                <a:solidFill>
                  <a:schemeClr val="bg1"/>
                </a:solidFill>
              </a:rPr>
            </a:br>
            <a:r>
              <a:rPr lang="en-US" sz="2400">
                <a:solidFill>
                  <a:schemeClr val="bg1"/>
                </a:solidFill>
              </a:rPr>
              <a:t>Giường mây chiếu cói, đơn chăn gối</a:t>
            </a:r>
            <a:br>
              <a:rPr lang="en-US" sz="2400">
                <a:solidFill>
                  <a:schemeClr val="bg1"/>
                </a:solidFill>
              </a:rPr>
            </a:br>
            <a:r>
              <a:rPr lang="en-US" sz="2400">
                <a:solidFill>
                  <a:schemeClr val="bg1"/>
                </a:solidFill>
              </a:rPr>
              <a:t>Tủ nhỏ, vừa treo mấy áo sờn.</a:t>
            </a:r>
            <a:br>
              <a:rPr lang="en-US" sz="2400">
                <a:solidFill>
                  <a:schemeClr val="bg1"/>
                </a:solidFill>
              </a:rPr>
            </a:br>
            <a:r>
              <a:rPr lang="en-US" sz="2400">
                <a:solidFill>
                  <a:schemeClr val="bg1"/>
                </a:solidFill>
              </a:rPr>
              <a:t/>
            </a:r>
            <a:br>
              <a:rPr lang="en-US" sz="2400">
                <a:solidFill>
                  <a:schemeClr val="bg1"/>
                </a:solidFill>
              </a:rPr>
            </a:br>
            <a:r>
              <a:rPr lang="en-US" sz="2400">
                <a:solidFill>
                  <a:schemeClr val="bg1"/>
                </a:solidFill>
              </a:rPr>
              <a:t>Máy chữ thôi reo, nhớ ngón đàn </a:t>
            </a:r>
            <a:br>
              <a:rPr lang="en-US" sz="2400">
                <a:solidFill>
                  <a:schemeClr val="bg1"/>
                </a:solidFill>
              </a:rPr>
            </a:br>
            <a:r>
              <a:rPr lang="en-US" sz="2400">
                <a:solidFill>
                  <a:schemeClr val="bg1"/>
                </a:solidFill>
              </a:rPr>
              <a:t>Thong dong chiếc gậy gác bên bàn</a:t>
            </a:r>
            <a:br>
              <a:rPr lang="en-US" sz="2400">
                <a:solidFill>
                  <a:schemeClr val="bg1"/>
                </a:solidFill>
              </a:rPr>
            </a:br>
            <a:r>
              <a:rPr lang="en-US" sz="2400">
                <a:solidFill>
                  <a:schemeClr val="bg1"/>
                </a:solidFill>
              </a:rPr>
              <a:t>Còn đôi dép cũ, mòn quai gót</a:t>
            </a:r>
            <a:br>
              <a:rPr lang="en-US" sz="2400">
                <a:solidFill>
                  <a:schemeClr val="bg1"/>
                </a:solidFill>
              </a:rPr>
            </a:br>
            <a:r>
              <a:rPr lang="en-US" sz="2400">
                <a:solidFill>
                  <a:schemeClr val="bg1"/>
                </a:solidFill>
              </a:rPr>
              <a:t>Bác vẫn thường đi giữa thế gian ...</a:t>
            </a:r>
          </a:p>
          <a:p>
            <a:pPr>
              <a:spcBef>
                <a:spcPct val="50000"/>
              </a:spcBef>
            </a:pPr>
            <a:r>
              <a:rPr lang="en-US" sz="2400">
                <a:solidFill>
                  <a:schemeClr val="bg1"/>
                </a:solidFill>
              </a:rPr>
              <a:t>(Theo chân Bác – Tố Hữu)</a:t>
            </a:r>
          </a:p>
        </p:txBody>
      </p:sp>
      <p:pic>
        <p:nvPicPr>
          <p:cNvPr id="118792" name="Picture 8" descr="Nhà sàn Bác Hồ, nhà sàn bác hồ, nha san bac ho">
            <a:hlinkClick r:id="rId3" action="ppaction://hlinkfile"/>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0" y="2971800"/>
            <a:ext cx="3124200" cy="1841500"/>
          </a:xfrm>
          <a:prstGeom prst="rect">
            <a:avLst/>
          </a:prstGeom>
          <a:noFill/>
          <a:ln w="57150">
            <a:solidFill>
              <a:srgbClr val="FF0066"/>
            </a:solidFill>
          </a:ln>
          <a:extLst>
            <a:ext uri="{909E8E84-426E-40DD-AFC4-6F175D3DCCD1}">
              <a14:hiddenFill xmlns="" xmlns:a14="http://schemas.microsoft.com/office/drawing/2010/main">
                <a:solidFill>
                  <a:srgbClr val="FFFFFF"/>
                </a:solidFill>
              </a14:hiddenFill>
            </a:ext>
          </a:extLst>
        </p:spPr>
      </p:pic>
      <p:pic>
        <p:nvPicPr>
          <p:cNvPr id="118794" name="Picture 10" descr="u10799_t1242699054_naIl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04800" y="4876800"/>
            <a:ext cx="3124200" cy="1790700"/>
          </a:xfrm>
          <a:prstGeom prst="rect">
            <a:avLst/>
          </a:prstGeom>
          <a:noFill/>
          <a:ln w="57150">
            <a:solidFill>
              <a:srgbClr val="FF0066"/>
            </a:solidFill>
          </a:ln>
          <a:extLst>
            <a:ext uri="{909E8E84-426E-40DD-AFC4-6F175D3DCCD1}">
              <a14:hiddenFill xmlns="" xmlns:a14="http://schemas.microsoft.com/office/drawing/2010/main">
                <a:solidFill>
                  <a:srgbClr val="FFFFFF"/>
                </a:solidFill>
              </a14:hiddenFill>
            </a:ext>
          </a:extLst>
        </p:spPr>
      </p:pic>
      <p:pic>
        <p:nvPicPr>
          <p:cNvPr id="118797" name="Picture 13" descr="Khai mac trien lam tranh cua hoa si Trinh Pho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04800" y="685800"/>
            <a:ext cx="3124200" cy="2187575"/>
          </a:xfrm>
          <a:prstGeom prst="rect">
            <a:avLst/>
          </a:prstGeom>
          <a:noFill/>
          <a:ln w="57150">
            <a:solidFill>
              <a:srgbClr val="FF0066"/>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2287822"/>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76200"/>
            <a:ext cx="8839200" cy="9144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bg1"/>
                </a:solidFill>
                <a:latin typeface="Arial" pitchFamily="34" charset="0"/>
                <a:cs typeface="Arial" pitchFamily="34" charset="0"/>
              </a:rPr>
              <a:t>2- Đạo đức Hồ Chí Minh</a:t>
            </a:r>
            <a:endParaRPr lang="en-US" sz="3600" b="1">
              <a:solidFill>
                <a:schemeClr val="bg1"/>
              </a:solidFill>
              <a:latin typeface="Arial" pitchFamily="34" charset="0"/>
              <a:cs typeface="Arial" pitchFamily="34" charset="0"/>
            </a:endParaRPr>
          </a:p>
        </p:txBody>
      </p:sp>
      <p:sp>
        <p:nvSpPr>
          <p:cNvPr id="3" name="Round Same Side Corner Rectangle 2"/>
          <p:cNvSpPr/>
          <p:nvPr/>
        </p:nvSpPr>
        <p:spPr>
          <a:xfrm>
            <a:off x="762000" y="1371600"/>
            <a:ext cx="3124200" cy="5257800"/>
          </a:xfrm>
          <a:prstGeom prst="round2Same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rgbClr val="0000CC"/>
                </a:solidFill>
                <a:latin typeface="Arial" pitchFamily="34" charset="0"/>
                <a:cs typeface="Arial" pitchFamily="34" charset="0"/>
              </a:rPr>
              <a:t>1- Tư tưởng Hồ Chí Minh về đạo đức</a:t>
            </a:r>
            <a:endParaRPr lang="en-US" sz="5400">
              <a:solidFill>
                <a:srgbClr val="0000CC"/>
              </a:solidFill>
              <a:latin typeface="Arial" pitchFamily="34" charset="0"/>
              <a:cs typeface="Arial" pitchFamily="34" charset="0"/>
            </a:endParaRPr>
          </a:p>
        </p:txBody>
      </p:sp>
      <p:sp>
        <p:nvSpPr>
          <p:cNvPr id="5" name="Round Same Side Corner Rectangle 4"/>
          <p:cNvSpPr/>
          <p:nvPr/>
        </p:nvSpPr>
        <p:spPr>
          <a:xfrm>
            <a:off x="5410200" y="1364673"/>
            <a:ext cx="3124200" cy="5257800"/>
          </a:xfrm>
          <a:prstGeom prst="round2Same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rgbClr val="0000CC"/>
                </a:solidFill>
                <a:latin typeface="Arial" pitchFamily="34" charset="0"/>
                <a:cs typeface="Arial" pitchFamily="34" charset="0"/>
              </a:rPr>
              <a:t>2- Tấm gương đạo đức Hồ Chí Minh</a:t>
            </a:r>
            <a:endParaRPr lang="en-US" sz="5400">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270663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457200"/>
            <a:ext cx="8229600" cy="91440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itchFamily="34" charset="0"/>
                <a:cs typeface="Arial" pitchFamily="34" charset="0"/>
              </a:rPr>
              <a:t>3- Hệ thống phong cách Hồ Chí Minh</a:t>
            </a:r>
            <a:endParaRPr lang="en-US" sz="3200" b="1">
              <a:latin typeface="Arial" pitchFamily="34" charset="0"/>
              <a:cs typeface="Arial" pitchFamily="34" charset="0"/>
            </a:endParaRPr>
          </a:p>
        </p:txBody>
      </p:sp>
      <p:sp>
        <p:nvSpPr>
          <p:cNvPr id="11" name="Rounded Rectangle 10"/>
          <p:cNvSpPr/>
          <p:nvPr/>
        </p:nvSpPr>
        <p:spPr>
          <a:xfrm>
            <a:off x="381000" y="1970314"/>
            <a:ext cx="1600200" cy="4506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CC"/>
                </a:solidFill>
                <a:latin typeface="Arial" pitchFamily="34" charset="0"/>
                <a:cs typeface="Arial" pitchFamily="34" charset="0"/>
              </a:rPr>
              <a:t>PHONG</a:t>
            </a:r>
          </a:p>
          <a:p>
            <a:pPr algn="ctr"/>
            <a:r>
              <a:rPr lang="en-US" sz="2400" b="1">
                <a:solidFill>
                  <a:srgbClr val="0000CC"/>
                </a:solidFill>
                <a:latin typeface="Arial" pitchFamily="34" charset="0"/>
                <a:cs typeface="Arial" pitchFamily="34" charset="0"/>
              </a:rPr>
              <a:t>CÁCH</a:t>
            </a:r>
          </a:p>
          <a:p>
            <a:pPr algn="ctr"/>
            <a:r>
              <a:rPr lang="en-US" sz="2400" b="1">
                <a:solidFill>
                  <a:srgbClr val="0000CC"/>
                </a:solidFill>
                <a:latin typeface="Arial" pitchFamily="34" charset="0"/>
                <a:cs typeface="Arial" pitchFamily="34" charset="0"/>
              </a:rPr>
              <a:t>TƯ</a:t>
            </a:r>
          </a:p>
          <a:p>
            <a:pPr algn="ctr"/>
            <a:r>
              <a:rPr lang="en-US" sz="2400" b="1">
                <a:solidFill>
                  <a:srgbClr val="0000CC"/>
                </a:solidFill>
                <a:latin typeface="Arial" pitchFamily="34" charset="0"/>
                <a:cs typeface="Arial" pitchFamily="34" charset="0"/>
              </a:rPr>
              <a:t>DUY</a:t>
            </a:r>
          </a:p>
        </p:txBody>
      </p:sp>
      <p:sp>
        <p:nvSpPr>
          <p:cNvPr id="16" name="Rounded Rectangle 15"/>
          <p:cNvSpPr/>
          <p:nvPr/>
        </p:nvSpPr>
        <p:spPr>
          <a:xfrm>
            <a:off x="2057400" y="1970314"/>
            <a:ext cx="1524000" cy="4506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2"/>
                </a:solidFill>
                <a:latin typeface="Arial" pitchFamily="34" charset="0"/>
                <a:cs typeface="Arial" pitchFamily="34" charset="0"/>
              </a:rPr>
              <a:t>PHONG</a:t>
            </a:r>
          </a:p>
          <a:p>
            <a:pPr algn="ctr"/>
            <a:r>
              <a:rPr lang="en-US" sz="2400" b="1">
                <a:solidFill>
                  <a:schemeClr val="accent2"/>
                </a:solidFill>
                <a:latin typeface="Arial" pitchFamily="34" charset="0"/>
                <a:cs typeface="Arial" pitchFamily="34" charset="0"/>
              </a:rPr>
              <a:t>CÁCH</a:t>
            </a:r>
          </a:p>
          <a:p>
            <a:pPr algn="ctr"/>
            <a:r>
              <a:rPr lang="en-US" sz="2400" b="1">
                <a:solidFill>
                  <a:schemeClr val="accent2"/>
                </a:solidFill>
                <a:latin typeface="Arial" pitchFamily="34" charset="0"/>
                <a:cs typeface="Arial" pitchFamily="34" charset="0"/>
              </a:rPr>
              <a:t>ỨNG XỬ</a:t>
            </a:r>
          </a:p>
        </p:txBody>
      </p:sp>
      <p:sp>
        <p:nvSpPr>
          <p:cNvPr id="17" name="Rounded Rectangle 16"/>
          <p:cNvSpPr/>
          <p:nvPr/>
        </p:nvSpPr>
        <p:spPr>
          <a:xfrm>
            <a:off x="7162800" y="1970314"/>
            <a:ext cx="1524000" cy="4506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Arial" pitchFamily="34" charset="0"/>
                <a:cs typeface="Arial" pitchFamily="34" charset="0"/>
              </a:rPr>
              <a:t>PHONG</a:t>
            </a:r>
          </a:p>
          <a:p>
            <a:pPr algn="ctr"/>
            <a:r>
              <a:rPr lang="en-US" sz="2400" b="1">
                <a:solidFill>
                  <a:srgbClr val="FF0000"/>
                </a:solidFill>
                <a:latin typeface="Arial" pitchFamily="34" charset="0"/>
                <a:cs typeface="Arial" pitchFamily="34" charset="0"/>
              </a:rPr>
              <a:t>CÁCH</a:t>
            </a:r>
          </a:p>
          <a:p>
            <a:pPr algn="ctr"/>
            <a:r>
              <a:rPr lang="en-US" sz="2400" b="1">
                <a:solidFill>
                  <a:srgbClr val="FF0000"/>
                </a:solidFill>
                <a:latin typeface="Arial" pitchFamily="34" charset="0"/>
                <a:cs typeface="Arial" pitchFamily="34" charset="0"/>
              </a:rPr>
              <a:t>LÀM VIỆC</a:t>
            </a:r>
          </a:p>
        </p:txBody>
      </p:sp>
      <p:sp>
        <p:nvSpPr>
          <p:cNvPr id="18" name="Rounded Rectangle 17"/>
          <p:cNvSpPr/>
          <p:nvPr/>
        </p:nvSpPr>
        <p:spPr>
          <a:xfrm>
            <a:off x="3752850" y="1981200"/>
            <a:ext cx="1524000" cy="4506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FF"/>
                </a:solidFill>
                <a:latin typeface="Arial" pitchFamily="34" charset="0"/>
                <a:cs typeface="Arial" pitchFamily="34" charset="0"/>
              </a:rPr>
              <a:t>PHONG</a:t>
            </a:r>
          </a:p>
          <a:p>
            <a:pPr algn="ctr"/>
            <a:r>
              <a:rPr lang="en-US" sz="2400" b="1">
                <a:solidFill>
                  <a:srgbClr val="FF00FF"/>
                </a:solidFill>
                <a:latin typeface="Arial" pitchFamily="34" charset="0"/>
                <a:cs typeface="Arial" pitchFamily="34" charset="0"/>
              </a:rPr>
              <a:t>CÁCH</a:t>
            </a:r>
          </a:p>
          <a:p>
            <a:pPr algn="ctr"/>
            <a:r>
              <a:rPr lang="en-US" sz="2400" b="1">
                <a:solidFill>
                  <a:srgbClr val="FF00FF"/>
                </a:solidFill>
                <a:latin typeface="Arial" pitchFamily="34" charset="0"/>
                <a:cs typeface="Arial" pitchFamily="34" charset="0"/>
              </a:rPr>
              <a:t>DIỄN ĐẠT</a:t>
            </a:r>
          </a:p>
        </p:txBody>
      </p:sp>
      <p:sp>
        <p:nvSpPr>
          <p:cNvPr id="19" name="Rounded Rectangle 18">
            <a:hlinkClick r:id="rId3" action="ppaction://hlinksldjump"/>
          </p:cNvPr>
          <p:cNvSpPr/>
          <p:nvPr/>
        </p:nvSpPr>
        <p:spPr>
          <a:xfrm>
            <a:off x="5486400" y="1981200"/>
            <a:ext cx="1524000" cy="4506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8080"/>
                </a:solidFill>
                <a:latin typeface="Arial" pitchFamily="34" charset="0"/>
                <a:cs typeface="Arial" pitchFamily="34" charset="0"/>
              </a:rPr>
              <a:t>PHONG</a:t>
            </a:r>
          </a:p>
          <a:p>
            <a:pPr algn="ctr"/>
            <a:r>
              <a:rPr lang="en-US" sz="2400" b="1">
                <a:solidFill>
                  <a:srgbClr val="008080"/>
                </a:solidFill>
                <a:latin typeface="Arial" pitchFamily="34" charset="0"/>
                <a:cs typeface="Arial" pitchFamily="34" charset="0"/>
              </a:rPr>
              <a:t>CÁCH</a:t>
            </a:r>
          </a:p>
          <a:p>
            <a:pPr algn="ctr"/>
            <a:r>
              <a:rPr lang="en-US" sz="2400" b="1" smtClean="0">
                <a:solidFill>
                  <a:srgbClr val="008080"/>
                </a:solidFill>
                <a:latin typeface="Arial" pitchFamily="34" charset="0"/>
                <a:cs typeface="Arial" pitchFamily="34" charset="0"/>
              </a:rPr>
              <a:t>SINH</a:t>
            </a:r>
            <a:r>
              <a:rPr lang="en-US" sz="2400" b="1" smtClean="0">
                <a:solidFill>
                  <a:srgbClr val="008080"/>
                </a:solidFill>
                <a:latin typeface="Arial" pitchFamily="34" charset="0"/>
                <a:cs typeface="Arial" pitchFamily="34" charset="0"/>
                <a:hlinkClick r:id="rId3" action="ppaction://hlinksldjump"/>
              </a:rPr>
              <a:t>           </a:t>
            </a:r>
            <a:r>
              <a:rPr lang="en-US" sz="2400" b="1" smtClean="0">
                <a:solidFill>
                  <a:srgbClr val="008080"/>
                </a:solidFill>
                <a:latin typeface="Arial" pitchFamily="34" charset="0"/>
                <a:cs typeface="Arial" pitchFamily="34" charset="0"/>
              </a:rPr>
              <a:t> </a:t>
            </a:r>
            <a:r>
              <a:rPr lang="en-US" sz="2400" b="1">
                <a:solidFill>
                  <a:srgbClr val="008080"/>
                </a:solidFill>
                <a:latin typeface="Arial" pitchFamily="34" charset="0"/>
                <a:cs typeface="Arial" pitchFamily="34" charset="0"/>
              </a:rPr>
              <a:t>HOẠT</a:t>
            </a:r>
          </a:p>
        </p:txBody>
      </p:sp>
      <p:sp>
        <p:nvSpPr>
          <p:cNvPr id="20" name="Down Arrow 19"/>
          <p:cNvSpPr/>
          <p:nvPr/>
        </p:nvSpPr>
        <p:spPr>
          <a:xfrm>
            <a:off x="4267200" y="1447800"/>
            <a:ext cx="495300" cy="381000"/>
          </a:xfrm>
          <a:prstGeom prst="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83860394"/>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381000"/>
            <a:ext cx="6858000" cy="685800"/>
          </a:xfrm>
          <a:prstGeom prst="roundRec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BỐ CỤC CHUYÊN ĐỀ 2018</a:t>
            </a:r>
            <a:endParaRPr lang="en-US" sz="3200" b="1" dirty="0">
              <a:latin typeface="Arial" pitchFamily="34" charset="0"/>
              <a:cs typeface="Arial" pitchFamily="34" charset="0"/>
            </a:endParaRPr>
          </a:p>
        </p:txBody>
      </p:sp>
      <p:sp>
        <p:nvSpPr>
          <p:cNvPr id="6" name="Curved Right Arrow 5"/>
          <p:cNvSpPr/>
          <p:nvPr/>
        </p:nvSpPr>
        <p:spPr>
          <a:xfrm>
            <a:off x="654264" y="609601"/>
            <a:ext cx="564936" cy="150668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a:off x="381000" y="793173"/>
            <a:ext cx="838199" cy="31692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2133600" y="1143000"/>
            <a:ext cx="6553200" cy="1676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smtClean="0">
                <a:solidFill>
                  <a:srgbClr val="FF0066"/>
                </a:solidFill>
                <a:latin typeface="Arial" pitchFamily="34" charset="0"/>
                <a:cs typeface="Arial" pitchFamily="34" charset="0"/>
              </a:rPr>
              <a:t>XÂY DỰNG PHONG CÁCH LÀM VIỆC CỦA CÁN BỘ, ĐẢNG VIÊN </a:t>
            </a:r>
            <a:r>
              <a:rPr lang="en-US" sz="2600" b="1" smtClean="0">
                <a:solidFill>
                  <a:srgbClr val="000066"/>
                </a:solidFill>
                <a:latin typeface="Arial" pitchFamily="34" charset="0"/>
                <a:cs typeface="Arial" pitchFamily="34" charset="0"/>
              </a:rPr>
              <a:t>THEO TƯ TƯỞNG, ĐẠO ĐỨC, PHONG CÁCH HỒ CHÍ MINH</a:t>
            </a:r>
            <a:endParaRPr lang="en-US" sz="2600" b="1">
              <a:solidFill>
                <a:srgbClr val="000066"/>
              </a:solidFill>
              <a:latin typeface="Arial" pitchFamily="34" charset="0"/>
              <a:cs typeface="Arial" pitchFamily="34" charset="0"/>
            </a:endParaRPr>
          </a:p>
        </p:txBody>
      </p:sp>
      <p:sp>
        <p:nvSpPr>
          <p:cNvPr id="27" name="Rounded Rectangle 26"/>
          <p:cNvSpPr/>
          <p:nvPr/>
        </p:nvSpPr>
        <p:spPr>
          <a:xfrm>
            <a:off x="2133600" y="4800600"/>
            <a:ext cx="6553200" cy="1676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smtClean="0">
                <a:solidFill>
                  <a:srgbClr val="000066"/>
                </a:solidFill>
                <a:latin typeface="Arial" pitchFamily="34" charset="0"/>
                <a:cs typeface="Arial" pitchFamily="34" charset="0"/>
              </a:rPr>
              <a:t>ĐẨY MẠNH HỌC TẬP VÀ LÀM THEO </a:t>
            </a:r>
            <a:r>
              <a:rPr lang="en-US" sz="2600" b="1" smtClean="0">
                <a:solidFill>
                  <a:srgbClr val="FF0066"/>
                </a:solidFill>
                <a:latin typeface="Arial" pitchFamily="34" charset="0"/>
                <a:cs typeface="Arial" pitchFamily="34" charset="0"/>
              </a:rPr>
              <a:t>PHONG CÁCH LÀM VIỆC, PHONG CÁCH LÃNH ĐẠO</a:t>
            </a:r>
            <a:r>
              <a:rPr lang="en-US" sz="2600" b="1" smtClean="0">
                <a:solidFill>
                  <a:srgbClr val="000066"/>
                </a:solidFill>
                <a:latin typeface="Arial" pitchFamily="34" charset="0"/>
                <a:cs typeface="Arial" pitchFamily="34" charset="0"/>
              </a:rPr>
              <a:t> CỦA CHỦ TỊCH HỒ CHÍ MINH</a:t>
            </a:r>
            <a:endParaRPr lang="en-US" sz="2600" b="1">
              <a:solidFill>
                <a:srgbClr val="000066"/>
              </a:solidFill>
              <a:latin typeface="Arial" pitchFamily="34" charset="0"/>
              <a:cs typeface="Arial" pitchFamily="34" charset="0"/>
            </a:endParaRPr>
          </a:p>
        </p:txBody>
      </p:sp>
      <p:sp>
        <p:nvSpPr>
          <p:cNvPr id="28" name="Rounded Rectangle 27"/>
          <p:cNvSpPr/>
          <p:nvPr/>
        </p:nvSpPr>
        <p:spPr>
          <a:xfrm>
            <a:off x="2119745" y="2997162"/>
            <a:ext cx="6553200" cy="1676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b="1" smtClean="0">
                <a:solidFill>
                  <a:srgbClr val="FF0066"/>
                </a:solidFill>
                <a:latin typeface="Arial" pitchFamily="34" charset="0"/>
                <a:cs typeface="Arial" pitchFamily="34" charset="0"/>
              </a:rPr>
              <a:t>XÂY DỰNG PHONG CÁCH LÃNH ĐẠO CỦA NGƯỜI ĐỨNG ĐẦU </a:t>
            </a:r>
            <a:r>
              <a:rPr lang="en-US" sz="2600" b="1" smtClean="0">
                <a:solidFill>
                  <a:srgbClr val="000066"/>
                </a:solidFill>
                <a:latin typeface="Arial" pitchFamily="34" charset="0"/>
                <a:cs typeface="Arial" pitchFamily="34" charset="0"/>
              </a:rPr>
              <a:t>THEO TƯ TƯỞNG, ĐẠO ĐỨC, PHONG CÁCH HỒ CHÍ MINH</a:t>
            </a:r>
            <a:endParaRPr lang="en-US" sz="2600" b="1">
              <a:solidFill>
                <a:srgbClr val="000066"/>
              </a:solidFill>
              <a:latin typeface="Arial" pitchFamily="34" charset="0"/>
              <a:cs typeface="Arial" pitchFamily="34" charset="0"/>
            </a:endParaRPr>
          </a:p>
        </p:txBody>
      </p:sp>
      <p:sp>
        <p:nvSpPr>
          <p:cNvPr id="9" name="Flowchart: Decision 8"/>
          <p:cNvSpPr/>
          <p:nvPr/>
        </p:nvSpPr>
        <p:spPr>
          <a:xfrm>
            <a:off x="1219200" y="1285008"/>
            <a:ext cx="865910" cy="1381992"/>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I</a:t>
            </a:r>
            <a:endParaRPr lang="en-US" sz="2800" b="1">
              <a:solidFill>
                <a:srgbClr val="FF0000"/>
              </a:solidFill>
              <a:latin typeface="Arial" pitchFamily="34" charset="0"/>
              <a:cs typeface="Arial" pitchFamily="34" charset="0"/>
            </a:endParaRPr>
          </a:p>
        </p:txBody>
      </p:sp>
      <p:sp>
        <p:nvSpPr>
          <p:cNvPr id="30" name="Flowchart: Decision 29"/>
          <p:cNvSpPr/>
          <p:nvPr/>
        </p:nvSpPr>
        <p:spPr>
          <a:xfrm>
            <a:off x="1133797" y="3144366"/>
            <a:ext cx="947486" cy="1381992"/>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Arial" pitchFamily="34" charset="0"/>
                <a:cs typeface="Arial" pitchFamily="34" charset="0"/>
              </a:rPr>
              <a:t>II</a:t>
            </a:r>
            <a:endParaRPr lang="en-US" sz="2400" b="1">
              <a:solidFill>
                <a:srgbClr val="FF0000"/>
              </a:solidFill>
              <a:latin typeface="Arial" pitchFamily="34" charset="0"/>
              <a:cs typeface="Arial" pitchFamily="34" charset="0"/>
            </a:endParaRPr>
          </a:p>
        </p:txBody>
      </p:sp>
      <p:sp>
        <p:nvSpPr>
          <p:cNvPr id="31" name="Flowchart: Decision 30"/>
          <p:cNvSpPr/>
          <p:nvPr/>
        </p:nvSpPr>
        <p:spPr>
          <a:xfrm>
            <a:off x="1133797" y="4947804"/>
            <a:ext cx="947486" cy="1381992"/>
          </a:xfrm>
          <a:prstGeom prst="flowChartDecisi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latin typeface="Arial" pitchFamily="34" charset="0"/>
                <a:cs typeface="Arial" pitchFamily="34" charset="0"/>
              </a:rPr>
              <a:t>III</a:t>
            </a:r>
            <a:endParaRPr lang="en-US" sz="2400" b="1">
              <a:solidFill>
                <a:srgbClr val="FF0000"/>
              </a:solidFill>
              <a:latin typeface="Arial" pitchFamily="34" charset="0"/>
              <a:cs typeface="Arial" pitchFamily="34" charset="0"/>
            </a:endParaRPr>
          </a:p>
        </p:txBody>
      </p:sp>
      <p:sp>
        <p:nvSpPr>
          <p:cNvPr id="32" name="Curved Right Arrow 31"/>
          <p:cNvSpPr/>
          <p:nvPr/>
        </p:nvSpPr>
        <p:spPr>
          <a:xfrm>
            <a:off x="295598" y="609601"/>
            <a:ext cx="838199" cy="52577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5799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7" grpId="0" animBg="1"/>
      <p:bldP spid="28" grpId="0" animBg="1"/>
      <p:bldP spid="9"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5791200" y="2819400"/>
            <a:ext cx="409575" cy="1222375"/>
            <a:chOff x="4877323" y="1652046"/>
            <a:chExt cx="409973" cy="1221869"/>
          </a:xfrm>
        </p:grpSpPr>
        <p:sp>
          <p:nvSpPr>
            <p:cNvPr id="6" name="Left-Right Arrow 5"/>
            <p:cNvSpPr/>
            <p:nvPr/>
          </p:nvSpPr>
          <p:spPr>
            <a:xfrm rot="3600000">
              <a:off x="4471375" y="2057994"/>
              <a:ext cx="1221869" cy="409973"/>
            </a:xfrm>
            <a:prstGeom prst="leftRigh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Left-Right Arrow 6"/>
            <p:cNvSpPr>
              <a:spLocks noChangeArrowheads="1"/>
            </p:cNvSpPr>
            <p:nvPr/>
          </p:nvSpPr>
          <p:spPr bwMode="auto">
            <a:xfrm rot="3600000">
              <a:off x="4595149" y="2140624"/>
              <a:ext cx="974322" cy="24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10800000" vert="eaVert" lIns="0" tIns="0" rIns="0" bIns="0" anchor="ctr"/>
            <a:lstStyle/>
            <a:p>
              <a:pPr algn="ctr" defTabSz="755650" fontAlgn="auto">
                <a:lnSpc>
                  <a:spcPct val="90000"/>
                </a:lnSpc>
                <a:spcAft>
                  <a:spcPct val="35000"/>
                </a:spcAft>
                <a:defRPr/>
              </a:pPr>
              <a:endParaRPr lang="en-US" sz="1700">
                <a:solidFill>
                  <a:schemeClr val="lt1"/>
                </a:solidFill>
                <a:latin typeface="+mn-lt"/>
                <a:cs typeface="+mn-cs"/>
              </a:endParaRPr>
            </a:p>
          </p:txBody>
        </p:sp>
      </p:grpSp>
      <p:grpSp>
        <p:nvGrpSpPr>
          <p:cNvPr id="11" name="Group 10"/>
          <p:cNvGrpSpPr>
            <a:grpSpLocks/>
          </p:cNvGrpSpPr>
          <p:nvPr/>
        </p:nvGrpSpPr>
        <p:grpSpPr bwMode="auto">
          <a:xfrm>
            <a:off x="3960813" y="4899025"/>
            <a:ext cx="1222375" cy="411163"/>
            <a:chOff x="3503865" y="3733771"/>
            <a:chExt cx="1221869" cy="409973"/>
          </a:xfrm>
        </p:grpSpPr>
        <p:sp>
          <p:nvSpPr>
            <p:cNvPr id="12" name="Left-Right Arrow 11"/>
            <p:cNvSpPr/>
            <p:nvPr/>
          </p:nvSpPr>
          <p:spPr>
            <a:xfrm rot="10800000">
              <a:off x="3503865" y="3733771"/>
              <a:ext cx="1221869" cy="409973"/>
            </a:xfrm>
            <a:prstGeom prst="leftRightArrow">
              <a:avLst>
                <a:gd name="adj1" fmla="val 60000"/>
                <a:gd name="adj2" fmla="val 50000"/>
              </a:avLst>
            </a:prstGeom>
          </p:spPr>
          <p:style>
            <a:lnRef idx="0">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3" name="Left-Right Arrow 10"/>
            <p:cNvSpPr/>
            <p:nvPr/>
          </p:nvSpPr>
          <p:spPr>
            <a:xfrm rot="21600000">
              <a:off x="3627639" y="3816082"/>
              <a:ext cx="974322" cy="24535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a:p>
          </p:txBody>
        </p:sp>
      </p:grpSp>
      <p:grpSp>
        <p:nvGrpSpPr>
          <p:cNvPr id="17" name="Group 16"/>
          <p:cNvGrpSpPr>
            <a:grpSpLocks/>
          </p:cNvGrpSpPr>
          <p:nvPr/>
        </p:nvGrpSpPr>
        <p:grpSpPr bwMode="auto">
          <a:xfrm>
            <a:off x="2943225" y="2743200"/>
            <a:ext cx="409575" cy="1222375"/>
            <a:chOff x="2942303" y="1652046"/>
            <a:chExt cx="409973" cy="1221869"/>
          </a:xfrm>
        </p:grpSpPr>
        <p:sp>
          <p:nvSpPr>
            <p:cNvPr id="18" name="Left-Right Arrow 17"/>
            <p:cNvSpPr/>
            <p:nvPr/>
          </p:nvSpPr>
          <p:spPr>
            <a:xfrm rot="18000000">
              <a:off x="2536355" y="2057994"/>
              <a:ext cx="1221869" cy="409973"/>
            </a:xfrm>
            <a:prstGeom prst="leftRightArrow">
              <a:avLst>
                <a:gd name="adj1" fmla="val 60000"/>
                <a:gd name="adj2" fmla="val 50000"/>
              </a:avLst>
            </a:prstGeom>
          </p:spPr>
          <p:style>
            <a:lnRef idx="0">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9" name="Left-Right Arrow 14"/>
            <p:cNvSpPr>
              <a:spLocks noChangeArrowheads="1"/>
            </p:cNvSpPr>
            <p:nvPr/>
          </p:nvSpPr>
          <p:spPr bwMode="auto">
            <a:xfrm rot="-3600000">
              <a:off x="2660129" y="2140624"/>
              <a:ext cx="974322" cy="244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eaVert" lIns="0" tIns="0" rIns="0" bIns="0" anchor="ctr"/>
            <a:lstStyle/>
            <a:p>
              <a:pPr algn="ctr" defTabSz="755650" fontAlgn="auto">
                <a:lnSpc>
                  <a:spcPct val="90000"/>
                </a:lnSpc>
                <a:spcAft>
                  <a:spcPct val="35000"/>
                </a:spcAft>
                <a:defRPr/>
              </a:pPr>
              <a:endParaRPr lang="en-US" sz="1700">
                <a:solidFill>
                  <a:schemeClr val="lt1"/>
                </a:solidFill>
                <a:latin typeface="+mn-lt"/>
                <a:cs typeface="+mn-cs"/>
              </a:endParaRPr>
            </a:p>
          </p:txBody>
        </p:sp>
      </p:grpSp>
      <p:pic>
        <p:nvPicPr>
          <p:cNvPr id="23" name="il_fi" descr="20086204423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813" y="1404777"/>
            <a:ext cx="2490787" cy="1948023"/>
          </a:xfrm>
          <a:prstGeom prst="rect">
            <a:avLst/>
          </a:prstGeom>
          <a:noFill/>
          <a:ln w="57150">
            <a:solidFill>
              <a:srgbClr val="FF0066"/>
            </a:solidFill>
            <a:miter lim="800000"/>
            <a:headEnd/>
            <a:tailEnd/>
          </a:ln>
          <a:extLst>
            <a:ext uri="{909E8E84-426E-40DD-AFC4-6F175D3DCCD1}">
              <a14:hiddenFill xmlns="" xmlns:a14="http://schemas.microsoft.com/office/drawing/2010/main">
                <a:solidFill>
                  <a:srgbClr val="FFFFFF"/>
                </a:solidFill>
              </a14:hiddenFill>
            </a:ext>
          </a:extLst>
        </p:spPr>
      </p:pic>
      <p:pic>
        <p:nvPicPr>
          <p:cNvPr id="24" name="il_fi" descr="bac-chong-han"/>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24587" y="1371600"/>
            <a:ext cx="2542279" cy="1920314"/>
          </a:xfrm>
          <a:prstGeom prst="rect">
            <a:avLst/>
          </a:prstGeom>
          <a:noFill/>
          <a:ln w="57150">
            <a:solidFill>
              <a:srgbClr val="FF0066"/>
            </a:solidFill>
            <a:miter lim="800000"/>
            <a:headEnd/>
            <a:tailEnd/>
          </a:ln>
          <a:extLst>
            <a:ext uri="{909E8E84-426E-40DD-AFC4-6F175D3DCCD1}">
              <a14:hiddenFill xmlns="" xmlns:a14="http://schemas.microsoft.com/office/drawing/2010/main">
                <a:solidFill>
                  <a:srgbClr val="FFFFFF"/>
                </a:solidFill>
              </a14:hiddenFill>
            </a:ext>
          </a:extLst>
        </p:spPr>
      </p:pic>
      <p:sp>
        <p:nvSpPr>
          <p:cNvPr id="21" name="TextBox 20"/>
          <p:cNvSpPr txBox="1"/>
          <p:nvPr/>
        </p:nvSpPr>
        <p:spPr>
          <a:xfrm>
            <a:off x="3354733" y="3124200"/>
            <a:ext cx="2360267" cy="1569660"/>
          </a:xfrm>
          <a:prstGeom prst="rect">
            <a:avLst/>
          </a:prstGeom>
          <a:noFill/>
        </p:spPr>
        <p:txBody>
          <a:bodyPr wrap="square" rtlCol="0">
            <a:spAutoFit/>
          </a:bodyPr>
          <a:lstStyle/>
          <a:p>
            <a:pPr algn="ctr"/>
            <a:r>
              <a:rPr lang="en-US" sz="3200" b="1" smtClean="0">
                <a:solidFill>
                  <a:srgbClr val="FF0000"/>
                </a:solidFill>
              </a:rPr>
              <a:t>2- Phong cách làm việc</a:t>
            </a:r>
            <a:endParaRPr lang="en-US" sz="3200" b="1">
              <a:solidFill>
                <a:srgbClr val="FF0000"/>
              </a:solidFill>
            </a:endParaRPr>
          </a:p>
        </p:txBody>
      </p:sp>
      <p:sp>
        <p:nvSpPr>
          <p:cNvPr id="22" name="Rounded Rectangle 21"/>
          <p:cNvSpPr/>
          <p:nvPr/>
        </p:nvSpPr>
        <p:spPr>
          <a:xfrm>
            <a:off x="3354733" y="1557177"/>
            <a:ext cx="2360267" cy="1109823"/>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0000CC"/>
                </a:solidFill>
                <a:latin typeface="Arial" pitchFamily="34" charset="0"/>
                <a:cs typeface="Arial" pitchFamily="34" charset="0"/>
              </a:rPr>
              <a:t>Khoa học</a:t>
            </a:r>
            <a:endParaRPr lang="en-US" sz="3200" b="1">
              <a:solidFill>
                <a:srgbClr val="0000CC"/>
              </a:solidFill>
              <a:latin typeface="Arial" pitchFamily="34" charset="0"/>
              <a:cs typeface="Arial" pitchFamily="34" charset="0"/>
            </a:endParaRPr>
          </a:p>
        </p:txBody>
      </p:sp>
      <p:sp>
        <p:nvSpPr>
          <p:cNvPr id="25" name="Rounded Rectangle 24"/>
          <p:cNvSpPr/>
          <p:nvPr/>
        </p:nvSpPr>
        <p:spPr>
          <a:xfrm>
            <a:off x="5562600" y="4528977"/>
            <a:ext cx="2360267" cy="1109823"/>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00"/>
                </a:solidFill>
                <a:latin typeface="Arial" pitchFamily="34" charset="0"/>
                <a:cs typeface="Arial" pitchFamily="34" charset="0"/>
              </a:rPr>
              <a:t>Dân chủ</a:t>
            </a:r>
          </a:p>
          <a:p>
            <a:pPr algn="ctr"/>
            <a:r>
              <a:rPr lang="en-US" sz="2400" b="1" smtClean="0">
                <a:solidFill>
                  <a:srgbClr val="FFFF00"/>
                </a:solidFill>
                <a:latin typeface="Arial" pitchFamily="34" charset="0"/>
                <a:cs typeface="Arial" pitchFamily="34" charset="0"/>
              </a:rPr>
              <a:t>Quần chúng</a:t>
            </a:r>
            <a:endParaRPr lang="en-US" sz="2400" b="1">
              <a:solidFill>
                <a:srgbClr val="FFFF00"/>
              </a:solidFill>
              <a:latin typeface="Arial" pitchFamily="34" charset="0"/>
              <a:cs typeface="Arial" pitchFamily="34" charset="0"/>
            </a:endParaRPr>
          </a:p>
        </p:txBody>
      </p:sp>
      <p:sp>
        <p:nvSpPr>
          <p:cNvPr id="28" name="Rounded Rectangle 27"/>
          <p:cNvSpPr/>
          <p:nvPr/>
        </p:nvSpPr>
        <p:spPr>
          <a:xfrm>
            <a:off x="1208708" y="4549694"/>
            <a:ext cx="2360267" cy="1109823"/>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Arial" pitchFamily="34" charset="0"/>
                <a:cs typeface="Arial" pitchFamily="34" charset="0"/>
              </a:rPr>
              <a:t>Nêu gương</a:t>
            </a:r>
            <a:endParaRPr lang="en-US" sz="2800" b="1">
              <a:latin typeface="Arial" pitchFamily="34" charset="0"/>
              <a:cs typeface="Arial" pitchFamily="34" charset="0"/>
            </a:endParaRPr>
          </a:p>
        </p:txBody>
      </p:sp>
      <p:sp>
        <p:nvSpPr>
          <p:cNvPr id="2" name="Rectangle 1"/>
          <p:cNvSpPr/>
          <p:nvPr/>
        </p:nvSpPr>
        <p:spPr>
          <a:xfrm>
            <a:off x="404813" y="152400"/>
            <a:ext cx="8362053"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00"/>
                </a:solidFill>
                <a:latin typeface="Arial" pitchFamily="34" charset="0"/>
                <a:cs typeface="Arial" pitchFamily="34" charset="0"/>
              </a:rPr>
              <a:t>Chuyên đề năm 2018: “Xây dựng phong cách, </a:t>
            </a:r>
          </a:p>
          <a:p>
            <a:pPr algn="ctr"/>
            <a:r>
              <a:rPr lang="en-US" sz="2400" b="1" smtClean="0">
                <a:solidFill>
                  <a:srgbClr val="FFFF00"/>
                </a:solidFill>
                <a:latin typeface="Arial" pitchFamily="34" charset="0"/>
                <a:cs typeface="Arial" pitchFamily="34" charset="0"/>
              </a:rPr>
              <a:t>tác phong công tác của người đứng đầu, của cán bộ, đảng viên”</a:t>
            </a:r>
            <a:endParaRPr lang="en-US" sz="2400" b="1">
              <a:solidFill>
                <a:srgbClr val="FFFF00"/>
              </a:solidFill>
              <a:latin typeface="Arial" pitchFamily="34" charset="0"/>
              <a:cs typeface="Arial" pitchFamily="34" charset="0"/>
            </a:endParaRPr>
          </a:p>
        </p:txBody>
      </p:sp>
    </p:spTree>
    <p:extLst>
      <p:ext uri="{BB962C8B-B14F-4D97-AF65-F5344CB8AC3E}">
        <p14:creationId xmlns="" xmlns:p14="http://schemas.microsoft.com/office/powerpoint/2010/main" val="2920825391"/>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Callout 2"/>
          <p:cNvSpPr/>
          <p:nvPr/>
        </p:nvSpPr>
        <p:spPr>
          <a:xfrm>
            <a:off x="304800" y="457200"/>
            <a:ext cx="1828800" cy="6096000"/>
          </a:xfrm>
          <a:prstGeom prst="rightArrowCallout">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latin typeface="Arial" pitchFamily="34" charset="0"/>
                <a:cs typeface="Arial" pitchFamily="34" charset="0"/>
              </a:rPr>
              <a:t>3.1- Phong cách khoa học</a:t>
            </a:r>
            <a:endParaRPr lang="en-US" sz="2400" b="1">
              <a:latin typeface="Arial" pitchFamily="34" charset="0"/>
              <a:cs typeface="Arial" pitchFamily="34" charset="0"/>
            </a:endParaRPr>
          </a:p>
        </p:txBody>
      </p:sp>
      <p:sp>
        <p:nvSpPr>
          <p:cNvPr id="4" name="Rectangle 3"/>
          <p:cNvSpPr/>
          <p:nvPr/>
        </p:nvSpPr>
        <p:spPr>
          <a:xfrm>
            <a:off x="2131868" y="1440873"/>
            <a:ext cx="17145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66"/>
                </a:solidFill>
                <a:latin typeface="Arial" pitchFamily="34" charset="0"/>
                <a:cs typeface="Arial" pitchFamily="34" charset="0"/>
              </a:rPr>
              <a:t>1- Đi </a:t>
            </a:r>
            <a:r>
              <a:rPr lang="en-US" sz="3200">
                <a:solidFill>
                  <a:srgbClr val="000066"/>
                </a:solidFill>
                <a:latin typeface="Arial" pitchFamily="34" charset="0"/>
                <a:cs typeface="Arial" pitchFamily="34" charset="0"/>
              </a:rPr>
              <a:t>sâu đi sát thực tế, điều tra, nghiên cứu kỹ càng</a:t>
            </a:r>
          </a:p>
        </p:txBody>
      </p:sp>
      <p:sp>
        <p:nvSpPr>
          <p:cNvPr id="5" name="Rounded Rectangle 4"/>
          <p:cNvSpPr/>
          <p:nvPr/>
        </p:nvSpPr>
        <p:spPr>
          <a:xfrm>
            <a:off x="4800600" y="457200"/>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Tôn trọng quy trình ra quyết định, tranh thủ ý kiến của tập thể và lãnh đạo quần chúng</a:t>
            </a:r>
            <a:endParaRPr lang="en-US" sz="2800">
              <a:solidFill>
                <a:srgbClr val="0000CC"/>
              </a:solidFill>
              <a:latin typeface="Arial" pitchFamily="34" charset="0"/>
              <a:cs typeface="Arial" pitchFamily="34" charset="0"/>
            </a:endParaRPr>
          </a:p>
        </p:txBody>
      </p:sp>
      <p:sp>
        <p:nvSpPr>
          <p:cNvPr id="9" name="Rounded Rectangle 8"/>
          <p:cNvSpPr/>
          <p:nvPr/>
        </p:nvSpPr>
        <p:spPr>
          <a:xfrm>
            <a:off x="4800600" y="2590800"/>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000CC"/>
                </a:solidFill>
                <a:latin typeface="Arial" pitchFamily="34" charset="0"/>
                <a:cs typeface="Arial" pitchFamily="34" charset="0"/>
              </a:rPr>
              <a:t>Những vấn đề phức tạp cần phải làm điểm, làm thử trước khi quyết định</a:t>
            </a:r>
            <a:endParaRPr lang="en-US" sz="2800">
              <a:solidFill>
                <a:srgbClr val="0000CC"/>
              </a:solidFill>
              <a:latin typeface="Arial" pitchFamily="34" charset="0"/>
              <a:cs typeface="Arial" pitchFamily="34" charset="0"/>
            </a:endParaRPr>
          </a:p>
        </p:txBody>
      </p:sp>
      <p:sp>
        <p:nvSpPr>
          <p:cNvPr id="10" name="Rounded Rectangle 9"/>
          <p:cNvSpPr/>
          <p:nvPr/>
        </p:nvSpPr>
        <p:spPr>
          <a:xfrm>
            <a:off x="4800600" y="4641273"/>
            <a:ext cx="39624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CC"/>
                </a:solidFill>
                <a:latin typeface="Arial" pitchFamily="34" charset="0"/>
                <a:cs typeface="Arial" pitchFamily="34" charset="0"/>
              </a:rPr>
              <a:t>Không ra quyết định khi chưa có thông tin đầy đủ, chưa có phương án tính toán hiệu quả</a:t>
            </a:r>
            <a:endParaRPr lang="en-US" sz="2400">
              <a:solidFill>
                <a:srgbClr val="0000CC"/>
              </a:solidFill>
              <a:latin typeface="Arial" pitchFamily="34" charset="0"/>
              <a:cs typeface="Arial" pitchFamily="34" charset="0"/>
            </a:endParaRPr>
          </a:p>
        </p:txBody>
      </p:sp>
      <p:cxnSp>
        <p:nvCxnSpPr>
          <p:cNvPr id="12" name="Straight Arrow Connector 11"/>
          <p:cNvCxnSpPr>
            <a:stCxn id="4" idx="3"/>
            <a:endCxn id="5" idx="1"/>
          </p:cNvCxnSpPr>
          <p:nvPr/>
        </p:nvCxnSpPr>
        <p:spPr>
          <a:xfrm flipV="1">
            <a:off x="3846368" y="1371600"/>
            <a:ext cx="954232" cy="21266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a:off x="3846368" y="3498273"/>
            <a:ext cx="954232" cy="692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10" idx="1"/>
          </p:cNvCxnSpPr>
          <p:nvPr/>
        </p:nvCxnSpPr>
        <p:spPr>
          <a:xfrm>
            <a:off x="3846368" y="3498273"/>
            <a:ext cx="954232" cy="2057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75420618"/>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l_fi" descr="bacho4-2013-01-23-20-3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457200"/>
            <a:ext cx="3962400" cy="2971800"/>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pic>
        <p:nvPicPr>
          <p:cNvPr id="12" name="Picture 5" descr="ANd9GcS7yr6WqERSmpaRukRhBg7EWtldxsT8fc-z0U_tcqrRGirrWEc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24400" y="3733800"/>
            <a:ext cx="3962400" cy="2743200"/>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
        <p:nvSpPr>
          <p:cNvPr id="2" name="Rounded Rectangle 1"/>
          <p:cNvSpPr/>
          <p:nvPr/>
        </p:nvSpPr>
        <p:spPr>
          <a:xfrm>
            <a:off x="533400" y="398318"/>
            <a:ext cx="4000500" cy="60786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smtClean="0">
              <a:solidFill>
                <a:srgbClr val="0000CC"/>
              </a:solidFill>
              <a:latin typeface="Arial" pitchFamily="34" charset="0"/>
              <a:cs typeface="Arial" pitchFamily="34" charset="0"/>
            </a:endParaRPr>
          </a:p>
          <a:p>
            <a:pPr algn="just"/>
            <a:r>
              <a:rPr lang="en-US" sz="3600" smtClean="0">
                <a:solidFill>
                  <a:srgbClr val="0000CC"/>
                </a:solidFill>
                <a:latin typeface="Arial" pitchFamily="34" charset="0"/>
                <a:cs typeface="Arial" pitchFamily="34" charset="0"/>
              </a:rPr>
              <a:t>Trong 10 năm xây dựng CNXH ở miền Bắc (1955-1965), Bác Hồ đã thực hiện 700 lượt đi cơ sở. Mỗi năm 60 lượt, mỗi tháng ít nhất 6 lần</a:t>
            </a:r>
            <a:endParaRPr lang="en-US" sz="3600">
              <a:solidFill>
                <a:srgbClr val="0000CC"/>
              </a:solidFill>
              <a:latin typeface="Arial" pitchFamily="34" charset="0"/>
              <a:cs typeface="Arial" pitchFamily="34" charset="0"/>
            </a:endParaRPr>
          </a:p>
        </p:txBody>
      </p:sp>
    </p:spTree>
    <p:extLst>
      <p:ext uri="{BB962C8B-B14F-4D97-AF65-F5344CB8AC3E}">
        <p14:creationId xmlns="" xmlns:p14="http://schemas.microsoft.com/office/powerpoint/2010/main" val="4218194127"/>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6522</TotalTime>
  <Words>4708</Words>
  <Application>Microsoft Office PowerPoint</Application>
  <PresentationFormat>On-screen Show (4:3)</PresentationFormat>
  <Paragraphs>346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CƯƠNG TUYÊN TRUYỀN CHỦ ĐỀ  HỌC TẬP VÀ LÀM THEO  TẤM GƯƠNG ĐẠO ĐỨC,  PHONG CÁCH HỒ CHÍ MINH  NĂM 2012  BAN TUYÊN GIÁO XÃ TÂN THÔNG HỘI</dc:title>
  <dc:creator>HDND XA TAN THONG HO</dc:creator>
  <cp:lastModifiedBy>PC</cp:lastModifiedBy>
  <cp:revision>943</cp:revision>
  <dcterms:created xsi:type="dcterms:W3CDTF">2012-04-06T01:58:47Z</dcterms:created>
  <dcterms:modified xsi:type="dcterms:W3CDTF">2018-07-03T06:09:10Z</dcterms:modified>
</cp:coreProperties>
</file>